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6" r:id="rId3"/>
    <p:sldId id="281" r:id="rId4"/>
    <p:sldId id="283" r:id="rId5"/>
    <p:sldId id="313" r:id="rId6"/>
    <p:sldId id="291" r:id="rId7"/>
    <p:sldId id="271" r:id="rId8"/>
    <p:sldId id="284" r:id="rId9"/>
    <p:sldId id="419" r:id="rId10"/>
    <p:sldId id="278" r:id="rId11"/>
    <p:sldId id="294" r:id="rId12"/>
    <p:sldId id="276" r:id="rId13"/>
    <p:sldId id="308" r:id="rId14"/>
    <p:sldId id="287" r:id="rId15"/>
    <p:sldId id="290" r:id="rId16"/>
  </p:sldIdLst>
  <p:sldSz cx="10691813" cy="755967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771"/>
    <a:srgbClr val="FFFFFF"/>
    <a:srgbClr val="FFB014"/>
    <a:srgbClr val="FACC63"/>
    <a:srgbClr val="FFDFA1"/>
    <a:srgbClr val="F3F5F9"/>
    <a:srgbClr val="FBFCFD"/>
    <a:srgbClr val="EEF1F7"/>
    <a:srgbClr val="F9AA12"/>
    <a:srgbClr val="F7A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01" d="100"/>
          <a:sy n="101" d="100"/>
        </p:scale>
        <p:origin x="13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937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66-4AF9-80B7-468F3D91F812}"/>
              </c:ext>
            </c:extLst>
          </c:dPt>
          <c:dPt>
            <c:idx val="1"/>
            <c:bubble3D val="0"/>
            <c:spPr>
              <a:solidFill>
                <a:srgbClr val="F7A9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66-4AF9-80B7-468F3D91F812}"/>
              </c:ext>
            </c:extLst>
          </c:dPt>
          <c:cat>
            <c:strRef>
              <c:f>'ГП и НЭСК 2021'!$A$4:$A$5</c:f>
              <c:strCache>
                <c:ptCount val="2"/>
                <c:pt idx="0">
                  <c:v> ГП </c:v>
                </c:pt>
                <c:pt idx="1">
                  <c:v> НЭСК </c:v>
                </c:pt>
              </c:strCache>
            </c:strRef>
          </c:cat>
          <c:val>
            <c:numRef>
              <c:f>'ГП и НЭСК 2021'!$C$4:$C$5</c:f>
              <c:numCache>
                <c:formatCode>_-* #\ ##0_-;\-* #\ ##0_-;_-* "-"??_-;_-@_-</c:formatCode>
                <c:ptCount val="2"/>
                <c:pt idx="0">
                  <c:v>1137766489</c:v>
                </c:pt>
                <c:pt idx="1">
                  <c:v>613669797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66-4AF9-80B7-468F3D91F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87202761414791E-2"/>
          <c:y val="7.0102153520171059E-2"/>
          <c:w val="0.92932651252392884"/>
          <c:h val="0.9161006654604539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ОБЪЕМ, млн. кВтч</c:v>
                </c:pt>
              </c:strCache>
            </c:strRef>
          </c:tx>
          <c:spPr>
            <a:solidFill>
              <a:srgbClr val="293771"/>
            </a:solidFill>
            <a:ln cap="rnd">
              <a:solidFill>
                <a:srgbClr val="123170"/>
              </a:solidFill>
            </a:ln>
            <a:effectLst/>
          </c:spPr>
          <c:dLbls>
            <c:dLbl>
              <c:idx val="0"/>
              <c:layout>
                <c:manualLayout>
                  <c:x val="7.3378857490993933E-3"/>
                  <c:y val="-7.196341682512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94-4892-90A4-E6DED7751618}"/>
                </c:ext>
              </c:extLst>
            </c:dLbl>
            <c:dLbl>
              <c:idx val="1"/>
              <c:layout>
                <c:manualLayout>
                  <c:x val="8.0260301069885623E-4"/>
                  <c:y val="-0.10817701720914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94-4892-90A4-E6DED7751618}"/>
                </c:ext>
              </c:extLst>
            </c:dLbl>
            <c:dLbl>
              <c:idx val="2"/>
              <c:layout>
                <c:manualLayout>
                  <c:x val="-5.1704120390823139E-3"/>
                  <c:y val="-0.16711923519870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94-4892-90A4-E6DED7751618}"/>
                </c:ext>
              </c:extLst>
            </c:dLbl>
            <c:dLbl>
              <c:idx val="3"/>
              <c:layout>
                <c:manualLayout>
                  <c:x val="-4.7881405611667751E-3"/>
                  <c:y val="-0.23746848736578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94-4892-90A4-E6DED7751618}"/>
                </c:ext>
              </c:extLst>
            </c:dLbl>
            <c:dLbl>
              <c:idx val="4"/>
              <c:layout>
                <c:manualLayout>
                  <c:x val="-8.0603769857717593E-4"/>
                  <c:y val="-0.28163050284134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94-4892-90A4-E6DED7751618}"/>
                </c:ext>
              </c:extLst>
            </c:dLbl>
            <c:dLbl>
              <c:idx val="5"/>
              <c:layout>
                <c:manualLayout>
                  <c:x val="-2.916142838086307E-3"/>
                  <c:y val="-0.32570792207489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94-4892-90A4-E6DED7751618}"/>
                </c:ext>
              </c:extLst>
            </c:dLbl>
            <c:dLbl>
              <c:idx val="6"/>
              <c:layout>
                <c:manualLayout>
                  <c:x val="-1.8505541311915239E-3"/>
                  <c:y val="-0.36028834500911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94-4892-90A4-E6DED7751618}"/>
                </c:ext>
              </c:extLst>
            </c:dLbl>
            <c:dLbl>
              <c:idx val="7"/>
              <c:layout>
                <c:manualLayout>
                  <c:x val="-1.4730169527839027E-3"/>
                  <c:y val="-0.39639641371749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94-4892-90A4-E6DED7751618}"/>
                </c:ext>
              </c:extLst>
            </c:dLbl>
            <c:dLbl>
              <c:idx val="8"/>
              <c:layout>
                <c:manualLayout>
                  <c:x val="3.5703580495020214E-3"/>
                  <c:y val="-0.42942323521237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309207184778514E-2"/>
                      <c:h val="9.79944227421896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9F3-441F-9EE5-8DD177A1C826}"/>
                </c:ext>
              </c:extLst>
            </c:dLbl>
            <c:dLbl>
              <c:idx val="9"/>
              <c:layout>
                <c:manualLayout>
                  <c:x val="-5.5967774830031685E-3"/>
                  <c:y val="-0.44419029967364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DD-4DC6-A3DD-0A946F72D674}"/>
                </c:ext>
              </c:extLst>
            </c:dLbl>
            <c:dLbl>
              <c:idx val="10"/>
              <c:layout>
                <c:manualLayout>
                  <c:x val="-9.431467255031795E-3"/>
                  <c:y val="-0.45862399939842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2B-4D55-AFE0-A57C9FE52E12}"/>
                </c:ext>
              </c:extLst>
            </c:dLbl>
            <c:dLbl>
              <c:idx val="11"/>
              <c:layout>
                <c:manualLayout>
                  <c:x val="-1.0610400661910768E-2"/>
                  <c:y val="-0.45850735912536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0F-4401-A1AB-F3422A6BA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t" anchorCtr="0">
                <a:noAutofit/>
              </a:bodyPr>
              <a:lstStyle/>
              <a:p>
                <a:pPr>
                  <a:defRPr sz="1950" b="1" i="0" u="none" strike="noStrike" kern="1200" baseline="0">
                    <a:solidFill>
                      <a:srgbClr val="F7A913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Лист1!$A$2:$A$13</c:f>
              <c:numCache>
                <c:formatCode>0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</c:v>
                </c:pt>
                <c:pt idx="1">
                  <c:v>106</c:v>
                </c:pt>
                <c:pt idx="2">
                  <c:v>142</c:v>
                </c:pt>
                <c:pt idx="3">
                  <c:v>298</c:v>
                </c:pt>
                <c:pt idx="4">
                  <c:v>310</c:v>
                </c:pt>
                <c:pt idx="5">
                  <c:v>400</c:v>
                </c:pt>
                <c:pt idx="6">
                  <c:v>454</c:v>
                </c:pt>
                <c:pt idx="7">
                  <c:v>506</c:v>
                </c:pt>
                <c:pt idx="8">
                  <c:v>546</c:v>
                </c:pt>
                <c:pt idx="9">
                  <c:v>614</c:v>
                </c:pt>
                <c:pt idx="10">
                  <c:v>643</c:v>
                </c:pt>
                <c:pt idx="11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4-4892-90A4-E6DED7751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564064"/>
        <c:axId val="300557504"/>
      </c:areaChart>
      <c:catAx>
        <c:axId val="30056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alpha val="19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300557504"/>
        <c:crosses val="autoZero"/>
        <c:auto val="1"/>
        <c:lblAlgn val="ctr"/>
        <c:lblOffset val="100"/>
        <c:noMultiLvlLbl val="0"/>
      </c:catAx>
      <c:valAx>
        <c:axId val="30055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564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95939845416808"/>
          <c:y val="0.11362954991843746"/>
          <c:w val="0.55452083333333335"/>
          <c:h val="0.83178125000000003"/>
        </c:manualLayout>
      </c:layout>
      <c:doughnut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ACC63"/>
            </a:solidFill>
            <a:ln w="25400">
              <a:noFill/>
            </a:ln>
          </c:spPr>
          <c:explosion val="2"/>
          <c:dPt>
            <c:idx val="0"/>
            <c:bubble3D val="0"/>
            <c:spPr>
              <a:solidFill>
                <a:srgbClr val="FACC63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F-4041-89B8-FC7CF622B589}"/>
              </c:ext>
            </c:extLst>
          </c:dPt>
          <c:dPt>
            <c:idx val="1"/>
            <c:bubble3D val="0"/>
            <c:spPr>
              <a:solidFill>
                <a:srgbClr val="70AD47">
                  <a:lumMod val="5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F-4041-89B8-FC7CF622B58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F-4041-89B8-FC7CF622B589}"/>
              </c:ext>
            </c:extLst>
          </c:dPt>
          <c:dPt>
            <c:idx val="3"/>
            <c:bubble3D val="0"/>
            <c:spPr>
              <a:solidFill>
                <a:srgbClr val="5B9BD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60F-4041-89B8-FC7CF622B58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60F-4041-89B8-FC7CF622B589}"/>
              </c:ext>
            </c:extLst>
          </c:dPt>
          <c:dPt>
            <c:idx val="5"/>
            <c:bubble3D val="0"/>
            <c:explosion val="14"/>
            <c:spPr>
              <a:solidFill>
                <a:srgbClr val="70AD47">
                  <a:lumMod val="60000"/>
                  <a:lumOff val="4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0F-4041-89B8-FC7CF622B589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60F-4041-89B8-FC7CF622B589}"/>
              </c:ext>
            </c:extLst>
          </c:dPt>
          <c:dPt>
            <c:idx val="7"/>
            <c:bubble3D val="0"/>
            <c:spPr>
              <a:solidFill>
                <a:srgbClr val="FFC000">
                  <a:lumMod val="5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60F-4041-89B8-FC7CF622B589}"/>
              </c:ext>
            </c:extLst>
          </c:dPt>
          <c:dPt>
            <c:idx val="8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60F-4041-89B8-FC7CF622B589}"/>
              </c:ext>
            </c:extLst>
          </c:dPt>
          <c:dPt>
            <c:idx val="9"/>
            <c:bubble3D val="0"/>
            <c:explosion val="19"/>
            <c:spPr>
              <a:solidFill>
                <a:srgbClr val="0070C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60F-4041-89B8-FC7CF622B589}"/>
              </c:ext>
            </c:extLst>
          </c:dPt>
          <c:dPt>
            <c:idx val="10"/>
            <c:bubble3D val="0"/>
            <c:explosion val="52"/>
            <c:spPr>
              <a:solidFill>
                <a:srgbClr val="FF00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60F-4041-89B8-FC7CF622B589}"/>
              </c:ext>
            </c:extLst>
          </c:dPt>
          <c:dPt>
            <c:idx val="11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60F-4041-89B8-FC7CF622B589}"/>
              </c:ext>
            </c:extLst>
          </c:dPt>
          <c:dPt>
            <c:idx val="12"/>
            <c:bubble3D val="0"/>
            <c:spPr>
              <a:solidFill>
                <a:srgbClr val="FFC000">
                  <a:lumMod val="5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60F-4041-89B8-FC7CF622B589}"/>
              </c:ext>
            </c:extLst>
          </c:dPt>
          <c:dPt>
            <c:idx val="13"/>
            <c:bubble3D val="0"/>
            <c:spPr>
              <a:solidFill>
                <a:srgbClr val="FFB014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BC7B-40AA-84B8-DBC3F4AA7CC9}"/>
              </c:ext>
            </c:extLst>
          </c:dPt>
          <c:dPt>
            <c:idx val="14"/>
            <c:bubble3D val="0"/>
            <c:explosion val="14"/>
            <c:spPr>
              <a:solidFill>
                <a:srgbClr val="4472C4">
                  <a:lumMod val="40000"/>
                  <a:lumOff val="6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C7B-40AA-84B8-DBC3F4AA7CC9}"/>
              </c:ext>
            </c:extLst>
          </c:dPt>
          <c:dPt>
            <c:idx val="15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1C4-4435-B071-7DA7D117AB99}"/>
              </c:ext>
            </c:extLst>
          </c:dPt>
          <c:dPt>
            <c:idx val="16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1C4-4435-B071-7DA7D117AB99}"/>
              </c:ext>
            </c:extLst>
          </c:dPt>
          <c:dPt>
            <c:idx val="17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1C4-4435-B071-7DA7D117AB99}"/>
              </c:ext>
            </c:extLst>
          </c:dPt>
          <c:dLbls>
            <c:dLbl>
              <c:idx val="1"/>
              <c:layout>
                <c:manualLayout>
                  <c:x val="3.9237777176510968E-4"/>
                  <c:y val="-1.4265179124094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0F-4041-89B8-FC7CF622B589}"/>
                </c:ext>
              </c:extLst>
            </c:dLbl>
            <c:dLbl>
              <c:idx val="2"/>
              <c:layout>
                <c:manualLayout>
                  <c:x val="-2.9303539691058804E-2"/>
                  <c:y val="0.16675320692945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0F-4041-89B8-FC7CF622B589}"/>
                </c:ext>
              </c:extLst>
            </c:dLbl>
            <c:dLbl>
              <c:idx val="3"/>
              <c:layout>
                <c:manualLayout>
                  <c:x val="-5.3111572790000443E-2"/>
                  <c:y val="0.13256419843577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0F-4041-89B8-FC7CF622B589}"/>
                </c:ext>
              </c:extLst>
            </c:dLbl>
            <c:dLbl>
              <c:idx val="4"/>
              <c:layout>
                <c:manualLayout>
                  <c:x val="-4.7502447243102592E-3"/>
                  <c:y val="8.394073008443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0F-4041-89B8-FC7CF622B589}"/>
                </c:ext>
              </c:extLst>
            </c:dLbl>
            <c:dLbl>
              <c:idx val="5"/>
              <c:layout>
                <c:manualLayout>
                  <c:x val="-8.6486628959731499E-2"/>
                  <c:y val="7.860795950029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0F-4041-89B8-FC7CF622B589}"/>
                </c:ext>
              </c:extLst>
            </c:dLbl>
            <c:dLbl>
              <c:idx val="6"/>
              <c:layout>
                <c:manualLayout>
                  <c:x val="-8.9013541809898775E-2"/>
                  <c:y val="4.145696564570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0F-4041-89B8-FC7CF622B589}"/>
                </c:ext>
              </c:extLst>
            </c:dLbl>
            <c:dLbl>
              <c:idx val="7"/>
              <c:layout>
                <c:manualLayout>
                  <c:x val="-8.6925921465077147E-2"/>
                  <c:y val="8.8672896045670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0F-4041-89B8-FC7CF622B589}"/>
                </c:ext>
              </c:extLst>
            </c:dLbl>
            <c:dLbl>
              <c:idx val="8"/>
              <c:layout>
                <c:manualLayout>
                  <c:x val="4.9778238319340236E-3"/>
                  <c:y val="-1.819112421786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0F-4041-89B8-FC7CF622B589}"/>
                </c:ext>
              </c:extLst>
            </c:dLbl>
            <c:dLbl>
              <c:idx val="9"/>
              <c:layout>
                <c:manualLayout>
                  <c:x val="-5.4775254542284504E-2"/>
                  <c:y val="-2.3625206756182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68096821091772E-2"/>
                      <c:h val="6.38191215412868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60F-4041-89B8-FC7CF622B589}"/>
                </c:ext>
              </c:extLst>
            </c:dLbl>
            <c:dLbl>
              <c:idx val="10"/>
              <c:layout>
                <c:manualLayout>
                  <c:x val="-4.7970656284237093E-2"/>
                  <c:y val="-6.4121489989637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73118847132689E-2"/>
                      <c:h val="4.0934304256185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060F-4041-89B8-FC7CF622B589}"/>
                </c:ext>
              </c:extLst>
            </c:dLbl>
            <c:dLbl>
              <c:idx val="11"/>
              <c:layout>
                <c:manualLayout>
                  <c:x val="-6.9463660529764581E-3"/>
                  <c:y val="-5.844460074255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60F-4041-89B8-FC7CF622B589}"/>
                </c:ext>
              </c:extLst>
            </c:dLbl>
            <c:dLbl>
              <c:idx val="12"/>
              <c:layout>
                <c:manualLayout>
                  <c:x val="3.5065777868460639E-3"/>
                  <c:y val="1.809650939707593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4D67FABB-0622-4A48-A689-ECF895654A17}" type="VALUE">
                      <a:rPr lang="en-US" sz="1600">
                        <a:solidFill>
                          <a:srgbClr val="FFFFFF"/>
                        </a:solidFill>
                      </a:rPr>
                      <a:pPr>
                        <a:defRPr sz="1600" b="1">
                          <a:solidFill>
                            <a:srgbClr val="FFFFFF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060F-4041-89B8-FC7CF622B589}"/>
                </c:ext>
              </c:extLst>
            </c:dLbl>
            <c:dLbl>
              <c:idx val="14"/>
              <c:layout>
                <c:manualLayout>
                  <c:x val="8.3414396306326258E-2"/>
                  <c:y val="-7.419568852800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7B-40AA-84B8-DBC3F4AA7CC9}"/>
                </c:ext>
              </c:extLst>
            </c:dLbl>
            <c:dLbl>
              <c:idx val="15"/>
              <c:layout>
                <c:manualLayout>
                  <c:x val="7.7997877065655724E-2"/>
                  <c:y val="-4.7050924432396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1C4-4435-B071-7DA7D117AB99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FFFF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1C4-4435-B071-7DA7D117A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29377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Белгородская область</c:v>
                </c:pt>
                <c:pt idx="1">
                  <c:v>Владимирская область</c:v>
                </c:pt>
                <c:pt idx="2">
                  <c:v>Вологодская область</c:v>
                </c:pt>
                <c:pt idx="3">
                  <c:v>Иркутская область</c:v>
                </c:pt>
                <c:pt idx="4">
                  <c:v>Кемеровская область</c:v>
                </c:pt>
                <c:pt idx="5">
                  <c:v>Красноярский край</c:v>
                </c:pt>
                <c:pt idx="6">
                  <c:v>Ленинградская область</c:v>
                </c:pt>
                <c:pt idx="7">
                  <c:v>Приморский край</c:v>
                </c:pt>
                <c:pt idx="8">
                  <c:v>Республика Башкортостан</c:v>
                </c:pt>
                <c:pt idx="9">
                  <c:v>Республика Карелия</c:v>
                </c:pt>
                <c:pt idx="10">
                  <c:v>Республика Северная Осетия - Алания</c:v>
                </c:pt>
                <c:pt idx="11">
                  <c:v>Республика Татарстан</c:v>
                </c:pt>
                <c:pt idx="12">
                  <c:v>Ростовская область</c:v>
                </c:pt>
                <c:pt idx="13">
                  <c:v>Рязанская область</c:v>
                </c:pt>
                <c:pt idx="14">
                  <c:v>Свердловская область</c:v>
                </c:pt>
                <c:pt idx="15">
                  <c:v>Ставропольский край</c:v>
                </c:pt>
                <c:pt idx="16">
                  <c:v>Хабаровский край</c:v>
                </c:pt>
                <c:pt idx="17">
                  <c:v>Челябинская область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0">
                  <c:v>4.0898569344940044E-2</c:v>
                </c:pt>
                <c:pt idx="1">
                  <c:v>0.23756596236928129</c:v>
                </c:pt>
                <c:pt idx="2">
                  <c:v>1.0085898274799956E-2</c:v>
                </c:pt>
                <c:pt idx="3">
                  <c:v>5.0138600987842293E-3</c:v>
                </c:pt>
                <c:pt idx="4">
                  <c:v>5.9678188300150731E-2</c:v>
                </c:pt>
                <c:pt idx="5">
                  <c:v>1.9755834961002806E-3</c:v>
                </c:pt>
                <c:pt idx="6" formatCode="0.00%">
                  <c:v>6.6470715976959674E-3</c:v>
                </c:pt>
                <c:pt idx="7">
                  <c:v>7.0937551300436314E-3</c:v>
                </c:pt>
                <c:pt idx="8">
                  <c:v>0.13411624343735426</c:v>
                </c:pt>
                <c:pt idx="9" formatCode="0.00%">
                  <c:v>2.1441101920464394E-3</c:v>
                </c:pt>
                <c:pt idx="10" formatCode="0.00%">
                  <c:v>2.5487627462242101E-4</c:v>
                </c:pt>
                <c:pt idx="11">
                  <c:v>6.0798177715193101E-2</c:v>
                </c:pt>
                <c:pt idx="12">
                  <c:v>2.9011861298487408E-2</c:v>
                </c:pt>
                <c:pt idx="13">
                  <c:v>0.28830453935808353</c:v>
                </c:pt>
                <c:pt idx="14" formatCode="0.00%">
                  <c:v>2.4551288554989681E-3</c:v>
                </c:pt>
                <c:pt idx="15">
                  <c:v>1.3539082075908255E-2</c:v>
                </c:pt>
                <c:pt idx="16">
                  <c:v>3.9191094875645101E-2</c:v>
                </c:pt>
                <c:pt idx="17">
                  <c:v>6.1225997305364398E-2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60F-4041-89B8-FC7CF622B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6"/>
        <c:holeSize val="5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93771"/>
          </a:solidFill>
          <a:latin typeface="Century Gothic" panose="020B0502020202020204" pitchFamily="34" charset="0"/>
        </a:defRPr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88000">
                  <a:srgbClr val="FDE485"/>
                </a:gs>
                <a:gs pos="97973">
                  <a:srgbClr val="FCD543"/>
                </a:gs>
                <a:gs pos="40000">
                  <a:srgbClr val="FFFFFF"/>
                </a:gs>
              </a:gsLst>
              <a:lin ang="16200000" scaled="0"/>
            </a:gradFill>
            <a:ln>
              <a:noFill/>
            </a:ln>
            <a:effectLst/>
          </c:spPr>
          <c:cat>
            <c:numRef>
              <c:f>Лист1!$A$2:$A$12</c:f>
              <c:numCache>
                <c:formatCode>m/d/yyyy</c:formatCode>
                <c:ptCount val="11"/>
                <c:pt idx="0">
                  <c:v>37260</c:v>
                </c:pt>
                <c:pt idx="1">
                  <c:v>37261</c:v>
                </c:pt>
                <c:pt idx="2">
                  <c:v>37262</c:v>
                </c:pt>
                <c:pt idx="3">
                  <c:v>37263</c:v>
                </c:pt>
                <c:pt idx="4">
                  <c:v>37264</c:v>
                </c:pt>
                <c:pt idx="5">
                  <c:v>37265</c:v>
                </c:pt>
                <c:pt idx="6">
                  <c:v>37266</c:v>
                </c:pt>
                <c:pt idx="7">
                  <c:v>37267</c:v>
                </c:pt>
                <c:pt idx="8">
                  <c:v>37268</c:v>
                </c:pt>
                <c:pt idx="9">
                  <c:v>37269</c:v>
                </c:pt>
                <c:pt idx="10">
                  <c:v>37270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15</c:v>
                </c:pt>
                <c:pt idx="4">
                  <c:v>17</c:v>
                </c:pt>
                <c:pt idx="5">
                  <c:v>16</c:v>
                </c:pt>
                <c:pt idx="6">
                  <c:v>17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2-48CA-BC5C-331D0A30E7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Лист1!$A$2:$A$12</c:f>
              <c:numCache>
                <c:formatCode>m/d/yyyy</c:formatCode>
                <c:ptCount val="11"/>
                <c:pt idx="0">
                  <c:v>37260</c:v>
                </c:pt>
                <c:pt idx="1">
                  <c:v>37261</c:v>
                </c:pt>
                <c:pt idx="2">
                  <c:v>37262</c:v>
                </c:pt>
                <c:pt idx="3">
                  <c:v>37263</c:v>
                </c:pt>
                <c:pt idx="4">
                  <c:v>37264</c:v>
                </c:pt>
                <c:pt idx="5">
                  <c:v>37265</c:v>
                </c:pt>
                <c:pt idx="6">
                  <c:v>37266</c:v>
                </c:pt>
                <c:pt idx="7">
                  <c:v>37267</c:v>
                </c:pt>
                <c:pt idx="8">
                  <c:v>37268</c:v>
                </c:pt>
                <c:pt idx="9">
                  <c:v>37269</c:v>
                </c:pt>
                <c:pt idx="10">
                  <c:v>37270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B352-48CA-BC5C-331D0A30E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226640"/>
        <c:axId val="504226968"/>
      </c:areaChart>
      <c:dateAx>
        <c:axId val="5042266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04226968"/>
        <c:crosses val="autoZero"/>
        <c:auto val="1"/>
        <c:lblOffset val="100"/>
        <c:baseTimeUnit val="days"/>
      </c:dateAx>
      <c:valAx>
        <c:axId val="50422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226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0B309-3EAD-4204-881F-2213A63E3A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677DCE9-73D9-4953-AD3B-7F8495342738}">
      <dgm:prSet custT="1"/>
      <dgm:spPr>
        <a:ln>
          <a:noFill/>
        </a:ln>
      </dgm:spPr>
      <dgm:t>
        <a:bodyPr/>
        <a:lstStyle/>
        <a:p>
          <a:r>
            <a:rPr lang="ru-RU" sz="2400" dirty="0">
              <a:solidFill>
                <a:srgbClr val="293771"/>
              </a:solidFill>
              <a:latin typeface="Century Gothic" panose="020B0502020202020204" pitchFamily="34" charset="0"/>
            </a:rPr>
            <a:t>заполните </a:t>
          </a:r>
          <a:r>
            <a:rPr lang="ru-RU" sz="2400" b="1" dirty="0">
              <a:solidFill>
                <a:srgbClr val="F9AA12"/>
              </a:solidFill>
              <a:latin typeface="Century Gothic" panose="020B0502020202020204" pitchFamily="34" charset="0"/>
            </a:rPr>
            <a:t>анкету</a:t>
          </a:r>
          <a:r>
            <a:rPr lang="ru-RU" sz="2400" dirty="0">
              <a:solidFill>
                <a:srgbClr val="293771"/>
              </a:solidFill>
              <a:latin typeface="Century Gothic" panose="020B0502020202020204" pitchFamily="34" charset="0"/>
            </a:rPr>
            <a:t> потребителя</a:t>
          </a:r>
        </a:p>
      </dgm:t>
    </dgm:pt>
    <dgm:pt modelId="{05B7E8DB-EF1A-4241-B765-D93E303B8726}" type="parTrans" cxnId="{0A2D3701-B7AB-41E6-AE72-8999A5C2EDF0}">
      <dgm:prSet/>
      <dgm:spPr/>
      <dgm:t>
        <a:bodyPr/>
        <a:lstStyle/>
        <a:p>
          <a:endParaRPr lang="ru-RU"/>
        </a:p>
      </dgm:t>
    </dgm:pt>
    <dgm:pt modelId="{BB15C2F6-76F2-495A-9E3E-C36E590194E0}" type="sibTrans" cxnId="{0A2D3701-B7AB-41E6-AE72-8999A5C2EDF0}">
      <dgm:prSet/>
      <dgm:spPr/>
      <dgm:t>
        <a:bodyPr/>
        <a:lstStyle/>
        <a:p>
          <a:endParaRPr lang="ru-RU"/>
        </a:p>
      </dgm:t>
    </dgm:pt>
    <dgm:pt modelId="{AD3A6A10-D0C0-47B7-8F52-6CE5F5D478E3}">
      <dgm:prSet custT="1"/>
      <dgm:spPr>
        <a:ln>
          <a:noFill/>
        </a:ln>
      </dgm:spPr>
      <dgm:t>
        <a:bodyPr/>
        <a:lstStyle/>
        <a:p>
          <a:r>
            <a:rPr lang="ru-RU" sz="2400" dirty="0">
              <a:solidFill>
                <a:srgbClr val="293771"/>
              </a:solidFill>
              <a:latin typeface="Century Gothic" panose="020B0502020202020204" pitchFamily="34" charset="0"/>
            </a:rPr>
            <a:t>отправьте анкету на e-mail </a:t>
          </a:r>
          <a:r>
            <a:rPr lang="ru-RU" sz="2400" b="1" dirty="0">
              <a:solidFill>
                <a:srgbClr val="F9AA12"/>
              </a:solidFill>
              <a:latin typeface="Century Gothic" panose="020B0502020202020204" pitchFamily="34" charset="0"/>
            </a:rPr>
            <a:t>opr@rgmek.ru</a:t>
          </a:r>
        </a:p>
      </dgm:t>
    </dgm:pt>
    <dgm:pt modelId="{7429E837-4498-4201-A43D-510B439BC22F}" type="parTrans" cxnId="{545F8698-46CE-4671-8612-E10C98212C67}">
      <dgm:prSet/>
      <dgm:spPr/>
      <dgm:t>
        <a:bodyPr/>
        <a:lstStyle/>
        <a:p>
          <a:endParaRPr lang="ru-RU"/>
        </a:p>
      </dgm:t>
    </dgm:pt>
    <dgm:pt modelId="{1436A47D-2EBD-43B3-B479-1818AB9AF97F}" type="sibTrans" cxnId="{545F8698-46CE-4671-8612-E10C98212C67}">
      <dgm:prSet/>
      <dgm:spPr/>
      <dgm:t>
        <a:bodyPr/>
        <a:lstStyle/>
        <a:p>
          <a:endParaRPr lang="ru-RU"/>
        </a:p>
      </dgm:t>
    </dgm:pt>
    <dgm:pt modelId="{8062247D-98F0-41D0-B057-59C5D7651D62}">
      <dgm:prSet custT="1"/>
      <dgm:spPr>
        <a:ln>
          <a:noFill/>
        </a:ln>
      </dgm:spPr>
      <dgm:t>
        <a:bodyPr/>
        <a:lstStyle/>
        <a:p>
          <a:r>
            <a:rPr lang="ru-RU" sz="2400" dirty="0">
              <a:solidFill>
                <a:srgbClr val="293771"/>
              </a:solidFill>
              <a:latin typeface="Century Gothic" panose="020B0502020202020204" pitchFamily="34" charset="0"/>
            </a:rPr>
            <a:t>ответим на Ваши вопросы по телефонам </a:t>
          </a:r>
        </a:p>
        <a:p>
          <a:r>
            <a:rPr lang="ru-RU" sz="2400" b="1" dirty="0">
              <a:solidFill>
                <a:srgbClr val="F9AA12"/>
              </a:solidFill>
              <a:latin typeface="Century Gothic" panose="020B0502020202020204" pitchFamily="34" charset="0"/>
            </a:rPr>
            <a:t>8 (4912) 70-20-30</a:t>
          </a:r>
          <a:r>
            <a:rPr lang="ru-RU" sz="2400" dirty="0">
              <a:solidFill>
                <a:srgbClr val="293771"/>
              </a:solidFill>
              <a:latin typeface="Century Gothic" panose="020B0502020202020204" pitchFamily="34" charset="0"/>
            </a:rPr>
            <a:t>, 8 (915) 610-38-59</a:t>
          </a:r>
        </a:p>
      </dgm:t>
    </dgm:pt>
    <dgm:pt modelId="{EAE21681-34AD-403B-90E1-13F54289AC65}" type="parTrans" cxnId="{CD9D8C92-570B-4E38-8D42-E9E706FFC28D}">
      <dgm:prSet/>
      <dgm:spPr/>
      <dgm:t>
        <a:bodyPr/>
        <a:lstStyle/>
        <a:p>
          <a:endParaRPr lang="ru-RU"/>
        </a:p>
      </dgm:t>
    </dgm:pt>
    <dgm:pt modelId="{79DC6145-E829-4F46-9324-203D59768A7A}" type="sibTrans" cxnId="{CD9D8C92-570B-4E38-8D42-E9E706FFC28D}">
      <dgm:prSet/>
      <dgm:spPr/>
      <dgm:t>
        <a:bodyPr/>
        <a:lstStyle/>
        <a:p>
          <a:endParaRPr lang="ru-RU"/>
        </a:p>
      </dgm:t>
    </dgm:pt>
    <dgm:pt modelId="{FC9C4136-9B26-40A7-B0E4-37C4914AC6DF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>
              <a:solidFill>
                <a:srgbClr val="293771"/>
              </a:solidFill>
              <a:latin typeface="Century Gothic" panose="020B0502020202020204" pitchFamily="34" charset="0"/>
            </a:rPr>
            <a:t>зайдите на сайт </a:t>
          </a:r>
          <a:r>
            <a:rPr lang="ru-RU" sz="2400" b="1" dirty="0">
              <a:solidFill>
                <a:srgbClr val="F9AA12"/>
              </a:solidFill>
              <a:latin typeface="Century Gothic" panose="020B0502020202020204" pitchFamily="34" charset="0"/>
            </a:rPr>
            <a:t>www.rgmek.ru</a:t>
          </a:r>
          <a:r>
            <a:rPr lang="ru-RU" sz="2400" dirty="0">
              <a:solidFill>
                <a:srgbClr val="293771"/>
              </a:solidFill>
              <a:latin typeface="Century Gothic" panose="020B0502020202020204" pitchFamily="34" charset="0"/>
            </a:rPr>
            <a:t>  в раздел «Независимая энергосбытовая деятельность»</a:t>
          </a:r>
        </a:p>
      </dgm:t>
    </dgm:pt>
    <dgm:pt modelId="{60B74DFE-62AA-41F9-80EA-59B09D65EA29}" type="sibTrans" cxnId="{5495B928-0BA2-4141-A8E4-698F775961F1}">
      <dgm:prSet/>
      <dgm:spPr>
        <a:ln>
          <a:solidFill>
            <a:srgbClr val="293771"/>
          </a:solidFill>
        </a:ln>
      </dgm:spPr>
      <dgm:t>
        <a:bodyPr/>
        <a:lstStyle/>
        <a:p>
          <a:endParaRPr lang="ru-RU"/>
        </a:p>
      </dgm:t>
    </dgm:pt>
    <dgm:pt modelId="{194562B3-E726-4DE0-A4BA-9857C5EDD7CF}" type="parTrans" cxnId="{5495B928-0BA2-4141-A8E4-698F775961F1}">
      <dgm:prSet/>
      <dgm:spPr/>
      <dgm:t>
        <a:bodyPr/>
        <a:lstStyle/>
        <a:p>
          <a:endParaRPr lang="ru-RU"/>
        </a:p>
      </dgm:t>
    </dgm:pt>
    <dgm:pt modelId="{0CB03572-7DCF-45D4-9B91-4EFAC8865639}" type="pres">
      <dgm:prSet presAssocID="{2D60B309-3EAD-4204-881F-2213A63E3A2B}" presName="Name0" presStyleCnt="0">
        <dgm:presLayoutVars>
          <dgm:chMax val="7"/>
          <dgm:chPref val="7"/>
          <dgm:dir/>
        </dgm:presLayoutVars>
      </dgm:prSet>
      <dgm:spPr/>
    </dgm:pt>
    <dgm:pt modelId="{EFBC878B-140A-48EE-87E1-1C933EB78B38}" type="pres">
      <dgm:prSet presAssocID="{2D60B309-3EAD-4204-881F-2213A63E3A2B}" presName="Name1" presStyleCnt="0"/>
      <dgm:spPr/>
    </dgm:pt>
    <dgm:pt modelId="{4D5B9696-E16E-4E2D-B0EB-EE7295504C63}" type="pres">
      <dgm:prSet presAssocID="{2D60B309-3EAD-4204-881F-2213A63E3A2B}" presName="cycle" presStyleCnt="0"/>
      <dgm:spPr/>
    </dgm:pt>
    <dgm:pt modelId="{FE500A1F-30DE-431A-912B-AA698D44D8C7}" type="pres">
      <dgm:prSet presAssocID="{2D60B309-3EAD-4204-881F-2213A63E3A2B}" presName="srcNode" presStyleLbl="node1" presStyleIdx="0" presStyleCnt="4"/>
      <dgm:spPr/>
    </dgm:pt>
    <dgm:pt modelId="{56FF7BA9-7C1F-4070-8B5F-2EA1B0D6F9BB}" type="pres">
      <dgm:prSet presAssocID="{2D60B309-3EAD-4204-881F-2213A63E3A2B}" presName="conn" presStyleLbl="parChTrans1D2" presStyleIdx="0" presStyleCnt="1"/>
      <dgm:spPr/>
    </dgm:pt>
    <dgm:pt modelId="{9A51FBA2-FCFB-4B6D-A86C-57F06F0A6C8A}" type="pres">
      <dgm:prSet presAssocID="{2D60B309-3EAD-4204-881F-2213A63E3A2B}" presName="extraNode" presStyleLbl="node1" presStyleIdx="0" presStyleCnt="4"/>
      <dgm:spPr/>
    </dgm:pt>
    <dgm:pt modelId="{6E9132BF-E7A5-41C1-89B6-6C3F404A17EC}" type="pres">
      <dgm:prSet presAssocID="{2D60B309-3EAD-4204-881F-2213A63E3A2B}" presName="dstNode" presStyleLbl="node1" presStyleIdx="0" presStyleCnt="4"/>
      <dgm:spPr/>
    </dgm:pt>
    <dgm:pt modelId="{55608BE4-0369-4B8F-8C1E-9CACDCA7D2D1}" type="pres">
      <dgm:prSet presAssocID="{FC9C4136-9B26-40A7-B0E4-37C4914AC6DF}" presName="text_1" presStyleLbl="node1" presStyleIdx="0" presStyleCnt="4">
        <dgm:presLayoutVars>
          <dgm:bulletEnabled val="1"/>
        </dgm:presLayoutVars>
      </dgm:prSet>
      <dgm:spPr/>
    </dgm:pt>
    <dgm:pt modelId="{7FC3F601-47BE-4877-89DE-681039FD328B}" type="pres">
      <dgm:prSet presAssocID="{FC9C4136-9B26-40A7-B0E4-37C4914AC6DF}" presName="accent_1" presStyleCnt="0"/>
      <dgm:spPr/>
    </dgm:pt>
    <dgm:pt modelId="{5CB4B67F-EC5D-47B9-88DD-ECBA039BA9C8}" type="pres">
      <dgm:prSet presAssocID="{FC9C4136-9B26-40A7-B0E4-37C4914AC6DF}" presName="accentRepeatNode" presStyleLbl="solidFgAcc1" presStyleIdx="0" presStyleCnt="4"/>
      <dgm:spPr>
        <a:ln w="76200">
          <a:solidFill>
            <a:srgbClr val="293771"/>
          </a:solidFill>
        </a:ln>
      </dgm:spPr>
    </dgm:pt>
    <dgm:pt modelId="{E4D81B53-AA61-4DFB-BE6C-323B57CEC365}" type="pres">
      <dgm:prSet presAssocID="{7677DCE9-73D9-4953-AD3B-7F8495342738}" presName="text_2" presStyleLbl="node1" presStyleIdx="1" presStyleCnt="4">
        <dgm:presLayoutVars>
          <dgm:bulletEnabled val="1"/>
        </dgm:presLayoutVars>
      </dgm:prSet>
      <dgm:spPr/>
    </dgm:pt>
    <dgm:pt modelId="{E6078B05-62A7-4CC7-BCC2-EB9E6DAD947E}" type="pres">
      <dgm:prSet presAssocID="{7677DCE9-73D9-4953-AD3B-7F8495342738}" presName="accent_2" presStyleCnt="0"/>
      <dgm:spPr/>
    </dgm:pt>
    <dgm:pt modelId="{D12BFBB4-F849-4B1B-A995-609931152F20}" type="pres">
      <dgm:prSet presAssocID="{7677DCE9-73D9-4953-AD3B-7F8495342738}" presName="accentRepeatNode" presStyleLbl="solidFgAcc1" presStyleIdx="1" presStyleCnt="4"/>
      <dgm:spPr>
        <a:ln w="76200">
          <a:solidFill>
            <a:srgbClr val="293771"/>
          </a:solidFill>
        </a:ln>
      </dgm:spPr>
    </dgm:pt>
    <dgm:pt modelId="{945C794E-875C-47B1-ACCF-60F4DC3B858F}" type="pres">
      <dgm:prSet presAssocID="{AD3A6A10-D0C0-47B7-8F52-6CE5F5D478E3}" presName="text_3" presStyleLbl="node1" presStyleIdx="2" presStyleCnt="4">
        <dgm:presLayoutVars>
          <dgm:bulletEnabled val="1"/>
        </dgm:presLayoutVars>
      </dgm:prSet>
      <dgm:spPr/>
    </dgm:pt>
    <dgm:pt modelId="{CECDEFEB-AD61-40F8-AF15-EFFF9DAD7B7F}" type="pres">
      <dgm:prSet presAssocID="{AD3A6A10-D0C0-47B7-8F52-6CE5F5D478E3}" presName="accent_3" presStyleCnt="0"/>
      <dgm:spPr/>
    </dgm:pt>
    <dgm:pt modelId="{09D967AE-2ADC-4942-AD3F-C32C18A7D3D5}" type="pres">
      <dgm:prSet presAssocID="{AD3A6A10-D0C0-47B7-8F52-6CE5F5D478E3}" presName="accentRepeatNode" presStyleLbl="solidFgAcc1" presStyleIdx="2" presStyleCnt="4"/>
      <dgm:spPr>
        <a:ln w="76200">
          <a:solidFill>
            <a:srgbClr val="293771"/>
          </a:solidFill>
        </a:ln>
      </dgm:spPr>
    </dgm:pt>
    <dgm:pt modelId="{DAE5826B-AD96-4F22-8C68-9FD3DBD75D34}" type="pres">
      <dgm:prSet presAssocID="{8062247D-98F0-41D0-B057-59C5D7651D62}" presName="text_4" presStyleLbl="node1" presStyleIdx="3" presStyleCnt="4">
        <dgm:presLayoutVars>
          <dgm:bulletEnabled val="1"/>
        </dgm:presLayoutVars>
      </dgm:prSet>
      <dgm:spPr/>
    </dgm:pt>
    <dgm:pt modelId="{E916D85C-EE04-40F7-9231-CFBAAE25C5C2}" type="pres">
      <dgm:prSet presAssocID="{8062247D-98F0-41D0-B057-59C5D7651D62}" presName="accent_4" presStyleCnt="0"/>
      <dgm:spPr/>
    </dgm:pt>
    <dgm:pt modelId="{26D3E2FB-3898-4E1A-A5FC-EC5EEAAFE755}" type="pres">
      <dgm:prSet presAssocID="{8062247D-98F0-41D0-B057-59C5D7651D62}" presName="accentRepeatNode" presStyleLbl="solidFgAcc1" presStyleIdx="3" presStyleCnt="4"/>
      <dgm:spPr>
        <a:ln w="76200">
          <a:solidFill>
            <a:srgbClr val="293771"/>
          </a:solidFill>
        </a:ln>
      </dgm:spPr>
    </dgm:pt>
  </dgm:ptLst>
  <dgm:cxnLst>
    <dgm:cxn modelId="{0A2D3701-B7AB-41E6-AE72-8999A5C2EDF0}" srcId="{2D60B309-3EAD-4204-881F-2213A63E3A2B}" destId="{7677DCE9-73D9-4953-AD3B-7F8495342738}" srcOrd="1" destOrd="0" parTransId="{05B7E8DB-EF1A-4241-B765-D93E303B8726}" sibTransId="{BB15C2F6-76F2-495A-9E3E-C36E590194E0}"/>
    <dgm:cxn modelId="{F4104409-DA01-4D03-A9D4-6C00BD2FA542}" type="presOf" srcId="{FC9C4136-9B26-40A7-B0E4-37C4914AC6DF}" destId="{55608BE4-0369-4B8F-8C1E-9CACDCA7D2D1}" srcOrd="0" destOrd="0" presId="urn:microsoft.com/office/officeart/2008/layout/VerticalCurvedList"/>
    <dgm:cxn modelId="{5495B928-0BA2-4141-A8E4-698F775961F1}" srcId="{2D60B309-3EAD-4204-881F-2213A63E3A2B}" destId="{FC9C4136-9B26-40A7-B0E4-37C4914AC6DF}" srcOrd="0" destOrd="0" parTransId="{194562B3-E726-4DE0-A4BA-9857C5EDD7CF}" sibTransId="{60B74DFE-62AA-41F9-80EA-59B09D65EA29}"/>
    <dgm:cxn modelId="{E03BAE34-FAB4-4F62-AA65-D5B3225B64AF}" type="presOf" srcId="{AD3A6A10-D0C0-47B7-8F52-6CE5F5D478E3}" destId="{945C794E-875C-47B1-ACCF-60F4DC3B858F}" srcOrd="0" destOrd="0" presId="urn:microsoft.com/office/officeart/2008/layout/VerticalCurvedList"/>
    <dgm:cxn modelId="{1A6F575D-4EA3-4598-ADEB-A479CCCD8D35}" type="presOf" srcId="{7677DCE9-73D9-4953-AD3B-7F8495342738}" destId="{E4D81B53-AA61-4DFB-BE6C-323B57CEC365}" srcOrd="0" destOrd="0" presId="urn:microsoft.com/office/officeart/2008/layout/VerticalCurvedList"/>
    <dgm:cxn modelId="{16CE7248-C5BB-4060-A9C7-BE53B94077B5}" type="presOf" srcId="{8062247D-98F0-41D0-B057-59C5D7651D62}" destId="{DAE5826B-AD96-4F22-8C68-9FD3DBD75D34}" srcOrd="0" destOrd="0" presId="urn:microsoft.com/office/officeart/2008/layout/VerticalCurvedList"/>
    <dgm:cxn modelId="{116DAB52-6AAE-4344-9199-12319798BB47}" type="presOf" srcId="{60B74DFE-62AA-41F9-80EA-59B09D65EA29}" destId="{56FF7BA9-7C1F-4070-8B5F-2EA1B0D6F9BB}" srcOrd="0" destOrd="0" presId="urn:microsoft.com/office/officeart/2008/layout/VerticalCurvedList"/>
    <dgm:cxn modelId="{CD9D8C92-570B-4E38-8D42-E9E706FFC28D}" srcId="{2D60B309-3EAD-4204-881F-2213A63E3A2B}" destId="{8062247D-98F0-41D0-B057-59C5D7651D62}" srcOrd="3" destOrd="0" parTransId="{EAE21681-34AD-403B-90E1-13F54289AC65}" sibTransId="{79DC6145-E829-4F46-9324-203D59768A7A}"/>
    <dgm:cxn modelId="{545F8698-46CE-4671-8612-E10C98212C67}" srcId="{2D60B309-3EAD-4204-881F-2213A63E3A2B}" destId="{AD3A6A10-D0C0-47B7-8F52-6CE5F5D478E3}" srcOrd="2" destOrd="0" parTransId="{7429E837-4498-4201-A43D-510B439BC22F}" sibTransId="{1436A47D-2EBD-43B3-B479-1818AB9AF97F}"/>
    <dgm:cxn modelId="{455F91AA-BC58-4224-B6FC-9441F8C57C78}" type="presOf" srcId="{2D60B309-3EAD-4204-881F-2213A63E3A2B}" destId="{0CB03572-7DCF-45D4-9B91-4EFAC8865639}" srcOrd="0" destOrd="0" presId="urn:microsoft.com/office/officeart/2008/layout/VerticalCurvedList"/>
    <dgm:cxn modelId="{16E01117-970A-435E-8AD2-C17F2CA12A69}" type="presParOf" srcId="{0CB03572-7DCF-45D4-9B91-4EFAC8865639}" destId="{EFBC878B-140A-48EE-87E1-1C933EB78B38}" srcOrd="0" destOrd="0" presId="urn:microsoft.com/office/officeart/2008/layout/VerticalCurvedList"/>
    <dgm:cxn modelId="{71461C91-55A6-4872-B182-A9E47DD1CF6B}" type="presParOf" srcId="{EFBC878B-140A-48EE-87E1-1C933EB78B38}" destId="{4D5B9696-E16E-4E2D-B0EB-EE7295504C63}" srcOrd="0" destOrd="0" presId="urn:microsoft.com/office/officeart/2008/layout/VerticalCurvedList"/>
    <dgm:cxn modelId="{5CE1E9B2-8901-42A5-B2BE-523410E72C74}" type="presParOf" srcId="{4D5B9696-E16E-4E2D-B0EB-EE7295504C63}" destId="{FE500A1F-30DE-431A-912B-AA698D44D8C7}" srcOrd="0" destOrd="0" presId="urn:microsoft.com/office/officeart/2008/layout/VerticalCurvedList"/>
    <dgm:cxn modelId="{DC23B20E-C46B-4F52-848D-D43219093143}" type="presParOf" srcId="{4D5B9696-E16E-4E2D-B0EB-EE7295504C63}" destId="{56FF7BA9-7C1F-4070-8B5F-2EA1B0D6F9BB}" srcOrd="1" destOrd="0" presId="urn:microsoft.com/office/officeart/2008/layout/VerticalCurvedList"/>
    <dgm:cxn modelId="{BC8DAD3E-3B2B-4550-AB46-6E35E9896989}" type="presParOf" srcId="{4D5B9696-E16E-4E2D-B0EB-EE7295504C63}" destId="{9A51FBA2-FCFB-4B6D-A86C-57F06F0A6C8A}" srcOrd="2" destOrd="0" presId="urn:microsoft.com/office/officeart/2008/layout/VerticalCurvedList"/>
    <dgm:cxn modelId="{0E07BE23-E139-45F1-8D3A-1ECE2E8125E8}" type="presParOf" srcId="{4D5B9696-E16E-4E2D-B0EB-EE7295504C63}" destId="{6E9132BF-E7A5-41C1-89B6-6C3F404A17EC}" srcOrd="3" destOrd="0" presId="urn:microsoft.com/office/officeart/2008/layout/VerticalCurvedList"/>
    <dgm:cxn modelId="{CB3D2769-E3E4-43AD-9E00-A66D1B5E74C3}" type="presParOf" srcId="{EFBC878B-140A-48EE-87E1-1C933EB78B38}" destId="{55608BE4-0369-4B8F-8C1E-9CACDCA7D2D1}" srcOrd="1" destOrd="0" presId="urn:microsoft.com/office/officeart/2008/layout/VerticalCurvedList"/>
    <dgm:cxn modelId="{780B2C04-A0F6-4286-AE8F-CDD5A98D4DFD}" type="presParOf" srcId="{EFBC878B-140A-48EE-87E1-1C933EB78B38}" destId="{7FC3F601-47BE-4877-89DE-681039FD328B}" srcOrd="2" destOrd="0" presId="urn:microsoft.com/office/officeart/2008/layout/VerticalCurvedList"/>
    <dgm:cxn modelId="{CE6DFF35-B927-46E1-AA1E-B85F9F05E9C0}" type="presParOf" srcId="{7FC3F601-47BE-4877-89DE-681039FD328B}" destId="{5CB4B67F-EC5D-47B9-88DD-ECBA039BA9C8}" srcOrd="0" destOrd="0" presId="urn:microsoft.com/office/officeart/2008/layout/VerticalCurvedList"/>
    <dgm:cxn modelId="{6E4370E1-B45D-4F05-932E-BAE9661D4427}" type="presParOf" srcId="{EFBC878B-140A-48EE-87E1-1C933EB78B38}" destId="{E4D81B53-AA61-4DFB-BE6C-323B57CEC365}" srcOrd="3" destOrd="0" presId="urn:microsoft.com/office/officeart/2008/layout/VerticalCurvedList"/>
    <dgm:cxn modelId="{94F5479B-367D-41D3-8BDA-1A7418DB2E0C}" type="presParOf" srcId="{EFBC878B-140A-48EE-87E1-1C933EB78B38}" destId="{E6078B05-62A7-4CC7-BCC2-EB9E6DAD947E}" srcOrd="4" destOrd="0" presId="urn:microsoft.com/office/officeart/2008/layout/VerticalCurvedList"/>
    <dgm:cxn modelId="{C7A3555C-6E5F-4A38-8E63-92C2484D680F}" type="presParOf" srcId="{E6078B05-62A7-4CC7-BCC2-EB9E6DAD947E}" destId="{D12BFBB4-F849-4B1B-A995-609931152F20}" srcOrd="0" destOrd="0" presId="urn:microsoft.com/office/officeart/2008/layout/VerticalCurvedList"/>
    <dgm:cxn modelId="{B17ABF92-C8AF-4502-B165-365C1831FB58}" type="presParOf" srcId="{EFBC878B-140A-48EE-87E1-1C933EB78B38}" destId="{945C794E-875C-47B1-ACCF-60F4DC3B858F}" srcOrd="5" destOrd="0" presId="urn:microsoft.com/office/officeart/2008/layout/VerticalCurvedList"/>
    <dgm:cxn modelId="{1F14A972-EEF8-4379-858F-402B9CB3A9F8}" type="presParOf" srcId="{EFBC878B-140A-48EE-87E1-1C933EB78B38}" destId="{CECDEFEB-AD61-40F8-AF15-EFFF9DAD7B7F}" srcOrd="6" destOrd="0" presId="urn:microsoft.com/office/officeart/2008/layout/VerticalCurvedList"/>
    <dgm:cxn modelId="{CAF499C3-417A-47B5-AC6D-C459CC92FE2B}" type="presParOf" srcId="{CECDEFEB-AD61-40F8-AF15-EFFF9DAD7B7F}" destId="{09D967AE-2ADC-4942-AD3F-C32C18A7D3D5}" srcOrd="0" destOrd="0" presId="urn:microsoft.com/office/officeart/2008/layout/VerticalCurvedList"/>
    <dgm:cxn modelId="{0081B78A-19F7-4C82-A798-5BAF8D944370}" type="presParOf" srcId="{EFBC878B-140A-48EE-87E1-1C933EB78B38}" destId="{DAE5826B-AD96-4F22-8C68-9FD3DBD75D34}" srcOrd="7" destOrd="0" presId="urn:microsoft.com/office/officeart/2008/layout/VerticalCurvedList"/>
    <dgm:cxn modelId="{D5298CCF-9727-4002-9336-62C46769469B}" type="presParOf" srcId="{EFBC878B-140A-48EE-87E1-1C933EB78B38}" destId="{E916D85C-EE04-40F7-9231-CFBAAE25C5C2}" srcOrd="8" destOrd="0" presId="urn:microsoft.com/office/officeart/2008/layout/VerticalCurvedList"/>
    <dgm:cxn modelId="{3BDC1F40-6DDA-4C55-B52D-58FDBB840A01}" type="presParOf" srcId="{E916D85C-EE04-40F7-9231-CFBAAE25C5C2}" destId="{26D3E2FB-3898-4E1A-A5FC-EC5EEAAFE7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F7BA9-7C1F-4070-8B5F-2EA1B0D6F9BB}">
      <dsp:nvSpPr>
        <dsp:cNvPr id="0" name=""/>
        <dsp:cNvSpPr/>
      </dsp:nvSpPr>
      <dsp:spPr>
        <a:xfrm>
          <a:off x="-7136034" y="-1090813"/>
          <a:ext cx="8492171" cy="8492171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2700" cap="flat" cmpd="sng" algn="ctr">
          <a:solidFill>
            <a:srgbClr val="2937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08BE4-0369-4B8F-8C1E-9CACDCA7D2D1}">
      <dsp:nvSpPr>
        <dsp:cNvPr id="0" name=""/>
        <dsp:cNvSpPr/>
      </dsp:nvSpPr>
      <dsp:spPr>
        <a:xfrm>
          <a:off x="709508" y="485154"/>
          <a:ext cx="9155228" cy="970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293771"/>
              </a:solidFill>
              <a:latin typeface="Century Gothic" panose="020B0502020202020204" pitchFamily="34" charset="0"/>
            </a:rPr>
            <a:t>зайдите на сайт </a:t>
          </a:r>
          <a:r>
            <a:rPr lang="ru-RU" sz="2400" b="1" kern="1200" dirty="0">
              <a:solidFill>
                <a:srgbClr val="F9AA12"/>
              </a:solidFill>
              <a:latin typeface="Century Gothic" panose="020B0502020202020204" pitchFamily="34" charset="0"/>
            </a:rPr>
            <a:t>www.rgmek.ru</a:t>
          </a:r>
          <a:r>
            <a:rPr lang="ru-RU" sz="2400" kern="1200" dirty="0">
              <a:solidFill>
                <a:srgbClr val="293771"/>
              </a:solidFill>
              <a:latin typeface="Century Gothic" panose="020B0502020202020204" pitchFamily="34" charset="0"/>
            </a:rPr>
            <a:t>  в раздел «Независимая энергосбытовая деятельность»</a:t>
          </a:r>
        </a:p>
      </dsp:txBody>
      <dsp:txXfrm>
        <a:off x="709508" y="485154"/>
        <a:ext cx="9155228" cy="970814"/>
      </dsp:txXfrm>
    </dsp:sp>
    <dsp:sp modelId="{5CB4B67F-EC5D-47B9-88DD-ECBA039BA9C8}">
      <dsp:nvSpPr>
        <dsp:cNvPr id="0" name=""/>
        <dsp:cNvSpPr/>
      </dsp:nvSpPr>
      <dsp:spPr>
        <a:xfrm>
          <a:off x="102749" y="363802"/>
          <a:ext cx="1213517" cy="121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2937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81B53-AA61-4DFB-BE6C-323B57CEC365}">
      <dsp:nvSpPr>
        <dsp:cNvPr id="0" name=""/>
        <dsp:cNvSpPr/>
      </dsp:nvSpPr>
      <dsp:spPr>
        <a:xfrm>
          <a:off x="1266098" y="1941628"/>
          <a:ext cx="8598638" cy="970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293771"/>
              </a:solidFill>
              <a:latin typeface="Century Gothic" panose="020B0502020202020204" pitchFamily="34" charset="0"/>
            </a:rPr>
            <a:t>заполните </a:t>
          </a:r>
          <a:r>
            <a:rPr lang="ru-RU" sz="2400" b="1" kern="1200" dirty="0">
              <a:solidFill>
                <a:srgbClr val="F9AA12"/>
              </a:solidFill>
              <a:latin typeface="Century Gothic" panose="020B0502020202020204" pitchFamily="34" charset="0"/>
            </a:rPr>
            <a:t>анкету</a:t>
          </a:r>
          <a:r>
            <a:rPr lang="ru-RU" sz="2400" kern="1200" dirty="0">
              <a:solidFill>
                <a:srgbClr val="293771"/>
              </a:solidFill>
              <a:latin typeface="Century Gothic" panose="020B0502020202020204" pitchFamily="34" charset="0"/>
            </a:rPr>
            <a:t> потребителя</a:t>
          </a:r>
        </a:p>
      </dsp:txBody>
      <dsp:txXfrm>
        <a:off x="1266098" y="1941628"/>
        <a:ext cx="8598638" cy="970814"/>
      </dsp:txXfrm>
    </dsp:sp>
    <dsp:sp modelId="{D12BFBB4-F849-4B1B-A995-609931152F20}">
      <dsp:nvSpPr>
        <dsp:cNvPr id="0" name=""/>
        <dsp:cNvSpPr/>
      </dsp:nvSpPr>
      <dsp:spPr>
        <a:xfrm>
          <a:off x="659339" y="1820276"/>
          <a:ext cx="1213517" cy="121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2937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C794E-875C-47B1-ACCF-60F4DC3B858F}">
      <dsp:nvSpPr>
        <dsp:cNvPr id="0" name=""/>
        <dsp:cNvSpPr/>
      </dsp:nvSpPr>
      <dsp:spPr>
        <a:xfrm>
          <a:off x="1266098" y="3398101"/>
          <a:ext cx="8598638" cy="970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293771"/>
              </a:solidFill>
              <a:latin typeface="Century Gothic" panose="020B0502020202020204" pitchFamily="34" charset="0"/>
            </a:rPr>
            <a:t>отправьте анкету на e-mail </a:t>
          </a:r>
          <a:r>
            <a:rPr lang="ru-RU" sz="2400" b="1" kern="1200" dirty="0">
              <a:solidFill>
                <a:srgbClr val="F9AA12"/>
              </a:solidFill>
              <a:latin typeface="Century Gothic" panose="020B0502020202020204" pitchFamily="34" charset="0"/>
            </a:rPr>
            <a:t>opr@rgmek.ru</a:t>
          </a:r>
        </a:p>
      </dsp:txBody>
      <dsp:txXfrm>
        <a:off x="1266098" y="3398101"/>
        <a:ext cx="8598638" cy="970814"/>
      </dsp:txXfrm>
    </dsp:sp>
    <dsp:sp modelId="{09D967AE-2ADC-4942-AD3F-C32C18A7D3D5}">
      <dsp:nvSpPr>
        <dsp:cNvPr id="0" name=""/>
        <dsp:cNvSpPr/>
      </dsp:nvSpPr>
      <dsp:spPr>
        <a:xfrm>
          <a:off x="659339" y="3276749"/>
          <a:ext cx="1213517" cy="121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2937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5826B-AD96-4F22-8C68-9FD3DBD75D34}">
      <dsp:nvSpPr>
        <dsp:cNvPr id="0" name=""/>
        <dsp:cNvSpPr/>
      </dsp:nvSpPr>
      <dsp:spPr>
        <a:xfrm>
          <a:off x="709508" y="4854575"/>
          <a:ext cx="9155228" cy="9708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58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293771"/>
              </a:solidFill>
              <a:latin typeface="Century Gothic" panose="020B0502020202020204" pitchFamily="34" charset="0"/>
            </a:rPr>
            <a:t>ответим на Ваши вопросы по телефонам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9AA12"/>
              </a:solidFill>
              <a:latin typeface="Century Gothic" panose="020B0502020202020204" pitchFamily="34" charset="0"/>
            </a:rPr>
            <a:t>8 (4912) 70-20-30</a:t>
          </a:r>
          <a:r>
            <a:rPr lang="ru-RU" sz="2400" kern="1200" dirty="0">
              <a:solidFill>
                <a:srgbClr val="293771"/>
              </a:solidFill>
              <a:latin typeface="Century Gothic" panose="020B0502020202020204" pitchFamily="34" charset="0"/>
            </a:rPr>
            <a:t>, 8 (915) 610-38-59</a:t>
          </a:r>
        </a:p>
      </dsp:txBody>
      <dsp:txXfrm>
        <a:off x="709508" y="4854575"/>
        <a:ext cx="9155228" cy="970814"/>
      </dsp:txXfrm>
    </dsp:sp>
    <dsp:sp modelId="{26D3E2FB-3898-4E1A-A5FC-EC5EEAAFE755}">
      <dsp:nvSpPr>
        <dsp:cNvPr id="0" name=""/>
        <dsp:cNvSpPr/>
      </dsp:nvSpPr>
      <dsp:spPr>
        <a:xfrm>
          <a:off x="102749" y="4733223"/>
          <a:ext cx="1213517" cy="12135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29377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0.51669</cdr:x>
      <cdr:y>0.05741</cdr:y>
    </cdr:from>
    <cdr:to>
      <cdr:x>0.74758</cdr:x>
      <cdr:y>0.09698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BEBC982-34E9-4E53-A13A-1CC61F967D09}"/>
            </a:ext>
          </a:extLst>
        </cdr:cNvPr>
        <cdr:cNvSpPr txBox="1"/>
      </cdr:nvSpPr>
      <cdr:spPr>
        <a:xfrm xmlns:a="http://schemas.openxmlformats.org/drawingml/2006/main">
          <a:off x="6057392" y="402906"/>
          <a:ext cx="2706814" cy="27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Рязанская область</a:t>
          </a:r>
        </a:p>
      </cdr:txBody>
    </cdr:sp>
  </cdr:relSizeAnchor>
  <cdr:relSizeAnchor xmlns:cdr="http://schemas.openxmlformats.org/drawingml/2006/chartDrawing">
    <cdr:from>
      <cdr:x>0.17057</cdr:x>
      <cdr:y>0.50747</cdr:y>
    </cdr:from>
    <cdr:to>
      <cdr:x>0.33346</cdr:x>
      <cdr:y>0.60029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DDD2658-02DE-4DAC-9FE0-8131C164C66E}"/>
            </a:ext>
          </a:extLst>
        </cdr:cNvPr>
        <cdr:cNvSpPr txBox="1"/>
      </cdr:nvSpPr>
      <cdr:spPr>
        <a:xfrm xmlns:a="http://schemas.openxmlformats.org/drawingml/2006/main">
          <a:off x="1999622" y="3561400"/>
          <a:ext cx="1909675" cy="651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Республика </a:t>
          </a:r>
          <a:endParaRPr lang="en-US" sz="1800" dirty="0">
            <a:solidFill>
              <a:srgbClr val="293771"/>
            </a:solidFill>
            <a:latin typeface="Century Gothic" panose="020B0502020202020204" pitchFamily="34" charset="0"/>
          </a:endParaRPr>
        </a:p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Башкортостан</a:t>
          </a:r>
        </a:p>
      </cdr:txBody>
    </cdr:sp>
  </cdr:relSizeAnchor>
  <cdr:relSizeAnchor xmlns:cdr="http://schemas.openxmlformats.org/drawingml/2006/chartDrawing">
    <cdr:from>
      <cdr:x>0.53317</cdr:x>
      <cdr:y>0.93947</cdr:y>
    </cdr:from>
    <cdr:to>
      <cdr:x>0.7938</cdr:x>
      <cdr:y>0.98128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C948029-9E53-49DC-A0CB-42B2C35E8F18}"/>
            </a:ext>
          </a:extLst>
        </cdr:cNvPr>
        <cdr:cNvSpPr txBox="1"/>
      </cdr:nvSpPr>
      <cdr:spPr>
        <a:xfrm xmlns:a="http://schemas.openxmlformats.org/drawingml/2006/main">
          <a:off x="6250573" y="6593160"/>
          <a:ext cx="3055468" cy="29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Владимирская область</a:t>
          </a:r>
        </a:p>
      </cdr:txBody>
    </cdr:sp>
  </cdr:relSizeAnchor>
  <cdr:relSizeAnchor xmlns:cdr="http://schemas.openxmlformats.org/drawingml/2006/chartDrawing">
    <cdr:from>
      <cdr:x>0.24559</cdr:x>
      <cdr:y>0.24562</cdr:y>
    </cdr:from>
    <cdr:to>
      <cdr:x>0.37397</cdr:x>
      <cdr:y>0.2939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78A2E17-6DAF-403A-AF30-81FCD9369762}"/>
            </a:ext>
          </a:extLst>
        </cdr:cNvPr>
        <cdr:cNvSpPr txBox="1"/>
      </cdr:nvSpPr>
      <cdr:spPr>
        <a:xfrm xmlns:a="http://schemas.openxmlformats.org/drawingml/2006/main">
          <a:off x="2879091" y="1723751"/>
          <a:ext cx="1505065" cy="338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Республика </a:t>
          </a:r>
        </a:p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Татарстан</a:t>
          </a:r>
        </a:p>
      </cdr:txBody>
    </cdr:sp>
  </cdr:relSizeAnchor>
  <cdr:relSizeAnchor xmlns:cdr="http://schemas.openxmlformats.org/drawingml/2006/chartDrawing">
    <cdr:from>
      <cdr:x>0.2791</cdr:x>
      <cdr:y>0.83513</cdr:y>
    </cdr:from>
    <cdr:to>
      <cdr:x>0.43966</cdr:x>
      <cdr:y>0.89144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BC0CB8E-E8FC-4358-8A4B-EA5A0A6C6581}"/>
            </a:ext>
          </a:extLst>
        </cdr:cNvPr>
        <cdr:cNvSpPr txBox="1"/>
      </cdr:nvSpPr>
      <cdr:spPr>
        <a:xfrm xmlns:a="http://schemas.openxmlformats.org/drawingml/2006/main">
          <a:off x="3272008" y="5860861"/>
          <a:ext cx="1882289" cy="395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Кемеровская </a:t>
          </a:r>
          <a:endParaRPr lang="en-US" sz="1800" dirty="0">
            <a:solidFill>
              <a:srgbClr val="293771"/>
            </a:solidFill>
            <a:latin typeface="Century Gothic" panose="020B0502020202020204" pitchFamily="34" charset="0"/>
          </a:endParaRPr>
        </a:p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область</a:t>
          </a:r>
        </a:p>
      </cdr:txBody>
    </cdr:sp>
  </cdr:relSizeAnchor>
  <cdr:relSizeAnchor xmlns:cdr="http://schemas.openxmlformats.org/drawingml/2006/chartDrawing">
    <cdr:from>
      <cdr:x>0.8314</cdr:x>
      <cdr:y>0.53013</cdr:y>
    </cdr:from>
    <cdr:to>
      <cdr:x>0.96224</cdr:x>
      <cdr:y>0.58589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2095140-81F1-462E-B033-F26659F24D83}"/>
            </a:ext>
          </a:extLst>
        </cdr:cNvPr>
        <cdr:cNvSpPr txBox="1"/>
      </cdr:nvSpPr>
      <cdr:spPr>
        <a:xfrm xmlns:a="http://schemas.openxmlformats.org/drawingml/2006/main">
          <a:off x="9746875" y="3720439"/>
          <a:ext cx="1533879" cy="391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>
              <a:solidFill>
                <a:srgbClr val="293771"/>
              </a:solidFill>
              <a:latin typeface="Century Gothic" panose="020B0502020202020204" pitchFamily="34" charset="0"/>
            </a:rPr>
            <a:t>Челябинская </a:t>
          </a:r>
          <a:endParaRPr lang="en-US" sz="1600" dirty="0">
            <a:solidFill>
              <a:srgbClr val="293771"/>
            </a:solidFill>
            <a:latin typeface="Century Gothic" panose="020B0502020202020204" pitchFamily="34" charset="0"/>
          </a:endParaRPr>
        </a:p>
        <a:p xmlns:a="http://schemas.openxmlformats.org/drawingml/2006/main">
          <a:pPr algn="ctr"/>
          <a:r>
            <a:rPr lang="ru-RU" sz="1600" dirty="0">
              <a:solidFill>
                <a:srgbClr val="293771"/>
              </a:solidFill>
              <a:latin typeface="Century Gothic" panose="020B0502020202020204" pitchFamily="34" charset="0"/>
            </a:rPr>
            <a:t>область</a:t>
          </a:r>
        </a:p>
      </cdr:txBody>
    </cdr:sp>
  </cdr:relSizeAnchor>
  <cdr:relSizeAnchor xmlns:cdr="http://schemas.openxmlformats.org/drawingml/2006/chartDrawing">
    <cdr:from>
      <cdr:x>0.82578</cdr:x>
      <cdr:y>0.37879</cdr:y>
    </cdr:from>
    <cdr:to>
      <cdr:x>0.99081</cdr:x>
      <cdr:y>0.43236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D13388DA-0AAA-4373-AEB9-E31930A8F453}"/>
            </a:ext>
          </a:extLst>
        </cdr:cNvPr>
        <cdr:cNvSpPr txBox="1"/>
      </cdr:nvSpPr>
      <cdr:spPr>
        <a:xfrm xmlns:a="http://schemas.openxmlformats.org/drawingml/2006/main">
          <a:off x="9680934" y="2658317"/>
          <a:ext cx="1934755" cy="375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Хабаровский </a:t>
          </a:r>
          <a:endParaRPr lang="en-US" sz="1800" dirty="0">
            <a:solidFill>
              <a:srgbClr val="293771"/>
            </a:solidFill>
            <a:latin typeface="Century Gothic" panose="020B0502020202020204" pitchFamily="34" charset="0"/>
          </a:endParaRPr>
        </a:p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край</a:t>
          </a:r>
        </a:p>
      </cdr:txBody>
    </cdr:sp>
  </cdr:relSizeAnchor>
  <cdr:relSizeAnchor xmlns:cdr="http://schemas.openxmlformats.org/drawingml/2006/chartDrawing">
    <cdr:from>
      <cdr:x>0.30145</cdr:x>
      <cdr:y>0.14603</cdr:y>
    </cdr:from>
    <cdr:to>
      <cdr:x>0.43497</cdr:x>
      <cdr:y>0.20408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5B43C19A-017E-45FA-8A46-3B9137FBCBB0}"/>
            </a:ext>
          </a:extLst>
        </cdr:cNvPr>
        <cdr:cNvSpPr txBox="1"/>
      </cdr:nvSpPr>
      <cdr:spPr>
        <a:xfrm xmlns:a="http://schemas.openxmlformats.org/drawingml/2006/main">
          <a:off x="3533996" y="1024819"/>
          <a:ext cx="1565384" cy="407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  <a:ea typeface="+mn-ea"/>
              <a:cs typeface="+mn-cs"/>
            </a:rPr>
            <a:t>Ростовская </a:t>
          </a:r>
        </a:p>
        <a:p xmlns:a="http://schemas.openxmlformats.org/drawingml/2006/main">
          <a:pPr marL="0" indent="0"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  <a:ea typeface="+mn-ea"/>
              <a:cs typeface="+mn-cs"/>
            </a:rPr>
            <a:t>область</a:t>
          </a:r>
        </a:p>
      </cdr:txBody>
    </cdr:sp>
  </cdr:relSizeAnchor>
  <cdr:relSizeAnchor xmlns:cdr="http://schemas.openxmlformats.org/drawingml/2006/chartDrawing">
    <cdr:from>
      <cdr:x>0.13888</cdr:x>
      <cdr:y>0.73586</cdr:y>
    </cdr:from>
    <cdr:to>
      <cdr:x>0.31578</cdr:x>
      <cdr:y>0.77281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193ED0B4-94AB-4E4D-807E-8CF71B5366FB}"/>
            </a:ext>
          </a:extLst>
        </cdr:cNvPr>
        <cdr:cNvSpPr txBox="1"/>
      </cdr:nvSpPr>
      <cdr:spPr>
        <a:xfrm xmlns:a="http://schemas.openxmlformats.org/drawingml/2006/main">
          <a:off x="1628166" y="5164247"/>
          <a:ext cx="2073859" cy="259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Ленинградская область</a:t>
          </a:r>
        </a:p>
      </cdr:txBody>
    </cdr:sp>
  </cdr:relSizeAnchor>
  <cdr:relSizeAnchor xmlns:cdr="http://schemas.openxmlformats.org/drawingml/2006/chartDrawing">
    <cdr:from>
      <cdr:x>0.82305</cdr:x>
      <cdr:y>0.31949</cdr:y>
    </cdr:from>
    <cdr:to>
      <cdr:x>0.95504</cdr:x>
      <cdr:y>0.35633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A3C25B38-55E5-4126-8E03-9BA05197A662}"/>
            </a:ext>
          </a:extLst>
        </cdr:cNvPr>
        <cdr:cNvSpPr txBox="1"/>
      </cdr:nvSpPr>
      <cdr:spPr>
        <a:xfrm xmlns:a="http://schemas.openxmlformats.org/drawingml/2006/main">
          <a:off x="9648885" y="2242157"/>
          <a:ext cx="1547446" cy="25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Ставропольский край</a:t>
          </a:r>
        </a:p>
      </cdr:txBody>
    </cdr:sp>
  </cdr:relSizeAnchor>
  <cdr:relSizeAnchor xmlns:cdr="http://schemas.openxmlformats.org/drawingml/2006/chartDrawing">
    <cdr:from>
      <cdr:x>0.80325</cdr:x>
      <cdr:y>0.66789</cdr:y>
    </cdr:from>
    <cdr:to>
      <cdr:x>0.96829</cdr:x>
      <cdr:y>0.75898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3B168C8F-BF8C-434A-81B0-BB47ECA47A45}"/>
            </a:ext>
          </a:extLst>
        </cdr:cNvPr>
        <cdr:cNvSpPr txBox="1"/>
      </cdr:nvSpPr>
      <cdr:spPr>
        <a:xfrm xmlns:a="http://schemas.openxmlformats.org/drawingml/2006/main">
          <a:off x="9416851" y="4687185"/>
          <a:ext cx="1934755" cy="639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Белгородская </a:t>
          </a:r>
          <a:endParaRPr lang="en-US" sz="1800" dirty="0">
            <a:solidFill>
              <a:srgbClr val="293771"/>
            </a:solidFill>
            <a:latin typeface="Century Gothic" panose="020B0502020202020204" pitchFamily="34" charset="0"/>
          </a:endParaRPr>
        </a:p>
        <a:p xmlns:a="http://schemas.openxmlformats.org/drawingml/2006/main">
          <a:pPr algn="ctr"/>
          <a:r>
            <a:rPr lang="ru-RU" sz="1800" dirty="0">
              <a:solidFill>
                <a:srgbClr val="293771"/>
              </a:solidFill>
              <a:latin typeface="Century Gothic" panose="020B0502020202020204" pitchFamily="34" charset="0"/>
            </a:rPr>
            <a:t>область</a:t>
          </a:r>
        </a:p>
      </cdr:txBody>
    </cdr:sp>
  </cdr:relSizeAnchor>
  <cdr:relSizeAnchor xmlns:cdr="http://schemas.openxmlformats.org/drawingml/2006/chartDrawing">
    <cdr:from>
      <cdr:x>0.52229</cdr:x>
      <cdr:y>0.37443</cdr:y>
    </cdr:from>
    <cdr:to>
      <cdr:x>0.65041</cdr:x>
      <cdr:y>0.60029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B162497-62FF-422C-90FA-C0FAA751833A}"/>
            </a:ext>
          </a:extLst>
        </cdr:cNvPr>
        <cdr:cNvSpPr txBox="1"/>
      </cdr:nvSpPr>
      <cdr:spPr>
        <a:xfrm xmlns:a="http://schemas.openxmlformats.org/drawingml/2006/main">
          <a:off x="6122956" y="2627738"/>
          <a:ext cx="1502002" cy="1585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400" b="1" dirty="0">
              <a:solidFill>
                <a:srgbClr val="293771"/>
              </a:solidFill>
            </a:rPr>
            <a:t>643</a:t>
          </a:r>
          <a:endParaRPr lang="ru-RU" sz="2000" b="1" dirty="0">
            <a:solidFill>
              <a:srgbClr val="293771"/>
            </a:solidFill>
          </a:endParaRPr>
        </a:p>
        <a:p xmlns:a="http://schemas.openxmlformats.org/drawingml/2006/main">
          <a:pPr algn="ctr"/>
          <a:r>
            <a:rPr lang="ru-RU" sz="1800" b="1" dirty="0">
              <a:solidFill>
                <a:srgbClr val="293771"/>
              </a:solidFill>
            </a:rPr>
            <a:t>млн. кВт/ч </a:t>
          </a:r>
        </a:p>
      </cdr:txBody>
    </cdr:sp>
  </cdr:relSizeAnchor>
  <cdr:relSizeAnchor xmlns:cdr="http://schemas.openxmlformats.org/drawingml/2006/chartDrawing">
    <cdr:from>
      <cdr:x>0.29053</cdr:x>
      <cdr:y>0.95497</cdr:y>
    </cdr:from>
    <cdr:to>
      <cdr:x>0.47724</cdr:x>
      <cdr:y>0.99881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A9BA7107-3B63-4D91-A518-916375143ECA}"/>
            </a:ext>
          </a:extLst>
        </cdr:cNvPr>
        <cdr:cNvSpPr txBox="1"/>
      </cdr:nvSpPr>
      <cdr:spPr>
        <a:xfrm xmlns:a="http://schemas.openxmlformats.org/drawingml/2006/main">
          <a:off x="3406014" y="6701898"/>
          <a:ext cx="2188876" cy="307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Вологодская область</a:t>
          </a:r>
        </a:p>
      </cdr:txBody>
    </cdr:sp>
  </cdr:relSizeAnchor>
  <cdr:relSizeAnchor xmlns:cdr="http://schemas.openxmlformats.org/drawingml/2006/chartDrawing">
    <cdr:from>
      <cdr:x>0.27214</cdr:x>
      <cdr:y>0.92307</cdr:y>
    </cdr:from>
    <cdr:to>
      <cdr:x>0.4643</cdr:x>
      <cdr:y>0.96038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B66A947A-0730-4A1F-8F97-4D32F23041F5}"/>
            </a:ext>
          </a:extLst>
        </cdr:cNvPr>
        <cdr:cNvSpPr txBox="1"/>
      </cdr:nvSpPr>
      <cdr:spPr>
        <a:xfrm xmlns:a="http://schemas.openxmlformats.org/drawingml/2006/main">
          <a:off x="3190408" y="6478012"/>
          <a:ext cx="2252768" cy="26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Иркутская область</a:t>
          </a:r>
        </a:p>
      </cdr:txBody>
    </cdr:sp>
  </cdr:relSizeAnchor>
  <cdr:relSizeAnchor xmlns:cdr="http://schemas.openxmlformats.org/drawingml/2006/chartDrawing">
    <cdr:from>
      <cdr:x>0.13051</cdr:x>
      <cdr:y>0.80883</cdr:y>
    </cdr:from>
    <cdr:to>
      <cdr:x>0.32267</cdr:x>
      <cdr:y>0.84614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BEF2EFA-848A-350B-DB4B-CB4A4266692B}"/>
            </a:ext>
          </a:extLst>
        </cdr:cNvPr>
        <cdr:cNvSpPr txBox="1"/>
      </cdr:nvSpPr>
      <cdr:spPr>
        <a:xfrm xmlns:a="http://schemas.openxmlformats.org/drawingml/2006/main">
          <a:off x="1530026" y="5676297"/>
          <a:ext cx="2252768" cy="26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Свердловская область</a:t>
          </a:r>
        </a:p>
      </cdr:txBody>
    </cdr:sp>
  </cdr:relSizeAnchor>
  <cdr:relSizeAnchor xmlns:cdr="http://schemas.openxmlformats.org/drawingml/2006/chartDrawing">
    <cdr:from>
      <cdr:x>0.09518</cdr:x>
      <cdr:y>0.29947</cdr:y>
    </cdr:from>
    <cdr:to>
      <cdr:x>0.28734</cdr:x>
      <cdr:y>0.33678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F1BE9458-7DF7-1E94-7FE8-482FCF42E720}"/>
            </a:ext>
          </a:extLst>
        </cdr:cNvPr>
        <cdr:cNvSpPr txBox="1"/>
      </cdr:nvSpPr>
      <cdr:spPr>
        <a:xfrm xmlns:a="http://schemas.openxmlformats.org/drawingml/2006/main">
          <a:off x="1115855" y="2101667"/>
          <a:ext cx="2252768" cy="26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Республика Северная Осетия – Алания</a:t>
          </a:r>
        </a:p>
      </cdr:txBody>
    </cdr:sp>
  </cdr:relSizeAnchor>
  <cdr:relSizeAnchor xmlns:cdr="http://schemas.openxmlformats.org/drawingml/2006/chartDrawing">
    <cdr:from>
      <cdr:x>0.17577</cdr:x>
      <cdr:y>0.76704</cdr:y>
    </cdr:from>
    <cdr:to>
      <cdr:x>0.32377</cdr:x>
      <cdr:y>0.80435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08B7711-E365-3AB2-8326-C08BF6249687}"/>
            </a:ext>
          </a:extLst>
        </cdr:cNvPr>
        <cdr:cNvSpPr txBox="1"/>
      </cdr:nvSpPr>
      <cdr:spPr>
        <a:xfrm xmlns:a="http://schemas.openxmlformats.org/drawingml/2006/main">
          <a:off x="2060660" y="5383066"/>
          <a:ext cx="1735021" cy="26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Приморский край</a:t>
          </a:r>
        </a:p>
      </cdr:txBody>
    </cdr:sp>
  </cdr:relSizeAnchor>
  <cdr:relSizeAnchor xmlns:cdr="http://schemas.openxmlformats.org/drawingml/2006/chartDrawing">
    <cdr:from>
      <cdr:x>0.14227</cdr:x>
      <cdr:y>0.71236</cdr:y>
    </cdr:from>
    <cdr:to>
      <cdr:x>0.29026</cdr:x>
      <cdr:y>0.74967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21C950E0-B2E0-159A-AA36-23EC3AA7BEF0}"/>
            </a:ext>
          </a:extLst>
        </cdr:cNvPr>
        <cdr:cNvSpPr txBox="1"/>
      </cdr:nvSpPr>
      <cdr:spPr>
        <a:xfrm xmlns:a="http://schemas.openxmlformats.org/drawingml/2006/main">
          <a:off x="1667841" y="4999300"/>
          <a:ext cx="1735021" cy="26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200" dirty="0">
            <a:solidFill>
              <a:srgbClr val="293771"/>
            </a:solidFill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0.77831</cdr:x>
      <cdr:y>0.24694</cdr:y>
    </cdr:from>
    <cdr:to>
      <cdr:x>0.95521</cdr:x>
      <cdr:y>0.28388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328E3D22-5D0E-BDE9-48E0-0CCB6CF3B000}"/>
            </a:ext>
          </a:extLst>
        </cdr:cNvPr>
        <cdr:cNvSpPr txBox="1"/>
      </cdr:nvSpPr>
      <cdr:spPr>
        <a:xfrm xmlns:a="http://schemas.openxmlformats.org/drawingml/2006/main">
          <a:off x="9124436" y="1732984"/>
          <a:ext cx="2073859" cy="259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Свердловская </a:t>
          </a:r>
        </a:p>
        <a:p xmlns:a="http://schemas.openxmlformats.org/drawingml/2006/main">
          <a:pPr algn="r"/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область</a:t>
          </a:r>
        </a:p>
      </cdr:txBody>
    </cdr:sp>
  </cdr:relSizeAnchor>
  <cdr:relSizeAnchor xmlns:cdr="http://schemas.openxmlformats.org/drawingml/2006/chartDrawing">
    <cdr:from>
      <cdr:x>0.13017</cdr:x>
      <cdr:y>0.39185</cdr:y>
    </cdr:from>
    <cdr:to>
      <cdr:x>0.32233</cdr:x>
      <cdr:y>0.42916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5D299636-9B57-DDF8-74EF-89A50883A4B6}"/>
            </a:ext>
          </a:extLst>
        </cdr:cNvPr>
        <cdr:cNvSpPr txBox="1"/>
      </cdr:nvSpPr>
      <cdr:spPr>
        <a:xfrm xmlns:a="http://schemas.openxmlformats.org/drawingml/2006/main">
          <a:off x="1526052" y="2749997"/>
          <a:ext cx="2252768" cy="261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200" dirty="0">
              <a:solidFill>
                <a:srgbClr val="293771"/>
              </a:solidFill>
              <a:latin typeface="Century Gothic" panose="020B0502020202020204" pitchFamily="34" charset="0"/>
            </a:rPr>
            <a:t>Республика Карелия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E49F8-5D52-4963-9DE0-4074D7A0C4EB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8C6E0-97B6-4F36-98B4-26EDCC809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2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8C6E0-97B6-4F36-98B4-26EDCC80907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8C6E0-97B6-4F36-98B4-26EDCC80907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4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8C6E0-97B6-4F36-98B4-26EDCC8090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3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3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2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5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7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0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2D9F-08E0-4069-9BA9-1A590F9D3DF2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D0F9-54A3-4315-91FD-AC1785FAB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4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BCAC0-D38F-4F60-B555-472F6A687C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2556" cy="38389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32529-CC69-4319-B164-E4BBAC0B2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896"/>
            <a:ext cx="2913000" cy="14917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77D4E2-C292-4A19-8FEB-493D9B922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24" y="5232969"/>
            <a:ext cx="5876399" cy="166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D02B7B-DBB9-46AF-BE4F-DED3FCA2B26E}"/>
              </a:ext>
            </a:extLst>
          </p:cNvPr>
          <p:cNvSpPr txBox="1"/>
          <p:nvPr/>
        </p:nvSpPr>
        <p:spPr>
          <a:xfrm>
            <a:off x="197656" y="2603196"/>
            <a:ext cx="9847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F0BC5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D4DCE-6E4E-455D-8304-6A32B6E24D25}"/>
              </a:ext>
            </a:extLst>
          </p:cNvPr>
          <p:cNvSpPr txBox="1"/>
          <p:nvPr/>
        </p:nvSpPr>
        <p:spPr>
          <a:xfrm>
            <a:off x="3028183" y="720354"/>
            <a:ext cx="7017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Circe Extra Bold" panose="020B0802020203020203" pitchFamily="34" charset="-52"/>
              </a:rPr>
              <a:t>РЯЗАНСКАЯ ГОРОДСКАЯ МУНИЦИПАЛЬНАЯ ЭНЕГОСБЫТОВАЯ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109855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ЦЕНООБРАЗОВАНИЕ: ПОЧЕМУ С НАМИ ВЫГОДНО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0CE618-E9AE-4D5D-BFED-D76F962BF4CF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10/15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B576C105-9FBE-45BF-B2ED-09F627AE1905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D96278EB-F7B0-4330-B15F-9A0173A40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32758"/>
              </p:ext>
            </p:extLst>
          </p:nvPr>
        </p:nvGraphicFramePr>
        <p:xfrm>
          <a:off x="938748" y="1375958"/>
          <a:ext cx="4450634" cy="5340153"/>
        </p:xfrm>
        <a:graphic>
          <a:graphicData uri="http://schemas.openxmlformats.org/drawingml/2006/table">
            <a:tbl>
              <a:tblPr firstRow="1" bandRow="1"/>
              <a:tblGrid>
                <a:gridCol w="1915541">
                  <a:extLst>
                    <a:ext uri="{9D8B030D-6E8A-4147-A177-3AD203B41FA5}">
                      <a16:colId xmlns:a16="http://schemas.microsoft.com/office/drawing/2014/main" val="1093001713"/>
                    </a:ext>
                  </a:extLst>
                </a:gridCol>
                <a:gridCol w="1256239">
                  <a:extLst>
                    <a:ext uri="{9D8B030D-6E8A-4147-A177-3AD203B41FA5}">
                      <a16:colId xmlns:a16="http://schemas.microsoft.com/office/drawing/2014/main" val="2366101103"/>
                    </a:ext>
                  </a:extLst>
                </a:gridCol>
                <a:gridCol w="1278854">
                  <a:extLst>
                    <a:ext uri="{9D8B030D-6E8A-4147-A177-3AD203B41FA5}">
                      <a16:colId xmlns:a16="http://schemas.microsoft.com/office/drawing/2014/main" val="1998317251"/>
                    </a:ext>
                  </a:extLst>
                </a:gridCol>
              </a:tblGrid>
              <a:tr h="99779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Circe Bold" panose="020B0602020203020203" pitchFamily="34" charset="-52"/>
                          <a:ea typeface="Verdana" panose="020B0604030504040204" pitchFamily="34" charset="0"/>
                        </a:rPr>
                        <a:t>СОСТАВЛЯЮЩИЕ ЦЕНЫ НА ЭЛЕКТРОЭНЕРГИЮ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  <a:latin typeface="Circe Bold" panose="020B0602020203020203" pitchFamily="34" charset="-52"/>
                          <a:ea typeface="Verdana" panose="020B0604030504040204" pitchFamily="34" charset="0"/>
                        </a:rPr>
                        <a:t>ГП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  <a:latin typeface="Circe Bold" panose="020B0602020203020203" pitchFamily="34" charset="-52"/>
                          <a:ea typeface="Verdana" panose="020B0604030504040204" pitchFamily="34" charset="0"/>
                        </a:rPr>
                        <a:t>НЭСК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97712"/>
                  </a:ext>
                </a:extLst>
              </a:tr>
              <a:tr h="129131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НЕРЕГУЛИРУЕМАЯ ЦЕНА на электроэнергию 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и мощность/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ЦЕНА ПОКУПКИ электроэнергии (мощности) НА ОРЭМ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ТОЖДЕСТВЕННО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50" dirty="0">
                        <a:solidFill>
                          <a:srgbClr val="123170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2445"/>
                  </a:ext>
                </a:extLst>
              </a:tr>
              <a:tr h="100751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1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ТАРИФ НА УСЛУГИ </a:t>
                      </a:r>
                    </a:p>
                    <a:p>
                      <a:pPr algn="ctr"/>
                      <a:r>
                        <a:rPr lang="ru-RU" sz="1100" b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ПО ПЕРЕДАЧЕ электроэнергии (мощности) 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CONST</a:t>
                      </a:r>
                      <a:endParaRPr lang="ru-RU" sz="11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48579"/>
                  </a:ext>
                </a:extLst>
              </a:tr>
              <a:tr h="99257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СБЫТОВАЯ НАДБАВКА</a:t>
                      </a:r>
                    </a:p>
                    <a:p>
                      <a:pPr algn="ctr"/>
                      <a:endParaRPr lang="ru-RU" sz="1100" i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CONST</a:t>
                      </a:r>
                      <a:endParaRPr lang="ru-RU" sz="11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100" b="0" dirty="0">
                          <a:solidFill>
                            <a:srgbClr val="29377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ДОГОВОРНАЯ ВЕЛИЧИНА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9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03699"/>
                  </a:ext>
                </a:extLst>
              </a:tr>
              <a:tr h="105095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ПЛАТА ЗА ИНЫЕ УСЛУГИ </a:t>
                      </a:r>
                    </a:p>
                    <a:p>
                      <a:pPr algn="ctr"/>
                      <a:r>
                        <a:rPr lang="ru-RU" sz="1100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100" i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АО «АТС»,</a:t>
                      </a:r>
                    </a:p>
                    <a:p>
                      <a:pPr algn="ctr"/>
                      <a:r>
                        <a:rPr lang="ru-RU" sz="1100" i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АО «СО ЕЭС»,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kern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АО «ЦФР»)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CONST</a:t>
                      </a:r>
                      <a:endParaRPr lang="ru-RU" sz="11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CONST</a:t>
                      </a:r>
                      <a:endParaRPr lang="ru-RU" sz="11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3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93763"/>
                  </a:ext>
                </a:extLst>
              </a:tr>
            </a:tbl>
          </a:graphicData>
        </a:graphic>
      </p:graphicFrame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31034496-EA8B-45E5-95B9-CA9C79D211C1}"/>
              </a:ext>
            </a:extLst>
          </p:cNvPr>
          <p:cNvSpPr/>
          <p:nvPr/>
        </p:nvSpPr>
        <p:spPr>
          <a:xfrm rot="15294621">
            <a:off x="7929828" y="5261892"/>
            <a:ext cx="1278057" cy="2361269"/>
          </a:xfrm>
          <a:prstGeom prst="triangle">
            <a:avLst/>
          </a:prstGeom>
          <a:gradFill>
            <a:gsLst>
              <a:gs pos="50000">
                <a:srgbClr val="FCE18F"/>
              </a:gs>
              <a:gs pos="20000">
                <a:srgbClr val="F7A913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199725F6-B1CC-45D9-BC45-FAE3163EBFBC}"/>
              </a:ext>
            </a:extLst>
          </p:cNvPr>
          <p:cNvSpPr/>
          <p:nvPr/>
        </p:nvSpPr>
        <p:spPr>
          <a:xfrm rot="6282071">
            <a:off x="7500109" y="4024365"/>
            <a:ext cx="1278057" cy="2361269"/>
          </a:xfrm>
          <a:prstGeom prst="triangle">
            <a:avLst/>
          </a:prstGeom>
          <a:gradFill>
            <a:gsLst>
              <a:gs pos="50000">
                <a:srgbClr val="637EB2"/>
              </a:gs>
              <a:gs pos="20000">
                <a:srgbClr val="293771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4B19EF80-F753-4B48-A2D7-9B764A9DF33E}"/>
              </a:ext>
            </a:extLst>
          </p:cNvPr>
          <p:cNvSpPr/>
          <p:nvPr/>
        </p:nvSpPr>
        <p:spPr>
          <a:xfrm rot="6282071">
            <a:off x="7088462" y="1113051"/>
            <a:ext cx="1278057" cy="2361269"/>
          </a:xfrm>
          <a:prstGeom prst="triangle">
            <a:avLst/>
          </a:prstGeom>
          <a:gradFill>
            <a:gsLst>
              <a:gs pos="50000">
                <a:srgbClr val="637EB2"/>
              </a:gs>
              <a:gs pos="20000">
                <a:srgbClr val="293771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6CDB47D-373A-4CDF-B09C-8456412D534A}"/>
              </a:ext>
            </a:extLst>
          </p:cNvPr>
          <p:cNvSpPr/>
          <p:nvPr/>
        </p:nvSpPr>
        <p:spPr>
          <a:xfrm>
            <a:off x="6232859" y="1943947"/>
            <a:ext cx="3448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7A913"/>
                </a:solidFill>
                <a:latin typeface="Century Gothic" panose="020B0502020202020204"/>
              </a:rPr>
              <a:t>100</a:t>
            </a:r>
            <a:r>
              <a:rPr lang="ru-RU" sz="1400" b="1" dirty="0">
                <a:solidFill>
                  <a:srgbClr val="F7A913"/>
                </a:solidFill>
                <a:latin typeface="Century Gothic" panose="020B0502020202020204"/>
              </a:rPr>
              <a:t> </a:t>
            </a:r>
            <a:r>
              <a:rPr lang="ru-RU" sz="3200" b="1" dirty="0">
                <a:solidFill>
                  <a:srgbClr val="F7A913"/>
                </a:solidFill>
                <a:latin typeface="Century Gothic" panose="020B0502020202020204"/>
              </a:rPr>
              <a:t>%</a:t>
            </a:r>
            <a:r>
              <a:rPr lang="ru-RU" sz="4800" b="1" dirty="0">
                <a:solidFill>
                  <a:srgbClr val="F7A913"/>
                </a:solidFill>
                <a:latin typeface="Century Gothic" panose="020B0502020202020204"/>
              </a:rPr>
              <a:t>  ≤30</a:t>
            </a:r>
            <a:r>
              <a:rPr lang="ru-RU" sz="1400" b="1" dirty="0">
                <a:solidFill>
                  <a:srgbClr val="F7A913"/>
                </a:solidFill>
                <a:latin typeface="Century Gothic" panose="020B0502020202020204"/>
              </a:rPr>
              <a:t> </a:t>
            </a:r>
            <a:r>
              <a:rPr lang="ru-RU" sz="2800" b="1" dirty="0">
                <a:solidFill>
                  <a:srgbClr val="F7A913"/>
                </a:solidFill>
                <a:latin typeface="Century Gothic" panose="020B0502020202020204"/>
              </a:rPr>
              <a:t>%</a:t>
            </a:r>
            <a:endParaRPr lang="ru-RU" sz="3600" b="1" dirty="0">
              <a:solidFill>
                <a:srgbClr val="F7A913"/>
              </a:solidFill>
              <a:latin typeface="Century Gothic" panose="020B0502020202020204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77D58F8-B4DF-4329-8337-00D134A17635}"/>
              </a:ext>
            </a:extLst>
          </p:cNvPr>
          <p:cNvSpPr/>
          <p:nvPr/>
        </p:nvSpPr>
        <p:spPr>
          <a:xfrm>
            <a:off x="6273139" y="1548603"/>
            <a:ext cx="170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93771"/>
                </a:solidFill>
                <a:latin typeface="Century Gothic" panose="020B0502020202020204"/>
              </a:rPr>
              <a:t>ГП</a:t>
            </a:r>
            <a:endParaRPr lang="ru-RU" sz="2400" b="1" dirty="0">
              <a:solidFill>
                <a:srgbClr val="293771"/>
              </a:solidFill>
              <a:latin typeface="Century Gothic" panose="020B0502020202020204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C877E5E-A135-4B25-9DCC-47F7EC07949B}"/>
              </a:ext>
            </a:extLst>
          </p:cNvPr>
          <p:cNvSpPr/>
          <p:nvPr/>
        </p:nvSpPr>
        <p:spPr>
          <a:xfrm>
            <a:off x="7778630" y="1548603"/>
            <a:ext cx="170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93771"/>
                </a:solidFill>
                <a:latin typeface="Century Gothic" panose="020B0502020202020204"/>
              </a:rPr>
              <a:t>РГМЭК</a:t>
            </a:r>
            <a:endParaRPr lang="ru-RU" sz="2400" b="1" dirty="0">
              <a:solidFill>
                <a:srgbClr val="293771"/>
              </a:solidFill>
              <a:latin typeface="Century Gothic" panose="020B0502020202020204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60A9015-4F97-416D-8F45-D81EDAE06EBD}"/>
              </a:ext>
            </a:extLst>
          </p:cNvPr>
          <p:cNvSpPr/>
          <p:nvPr/>
        </p:nvSpPr>
        <p:spPr>
          <a:xfrm>
            <a:off x="6299699" y="1257873"/>
            <a:ext cx="34486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293771"/>
                </a:solidFill>
                <a:latin typeface="Century Gothic" panose="020B0502020202020204"/>
              </a:rPr>
              <a:t>СБЫТОВАЯ НАДБАВКА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42B9C3C-1C0B-4580-9264-5533D25B76A6}"/>
              </a:ext>
            </a:extLst>
          </p:cNvPr>
          <p:cNvSpPr/>
          <p:nvPr/>
        </p:nvSpPr>
        <p:spPr>
          <a:xfrm>
            <a:off x="6379829" y="4547904"/>
            <a:ext cx="3301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293771"/>
                </a:solidFill>
                <a:latin typeface="Century Gothic" panose="020B0502020202020204"/>
              </a:rPr>
              <a:t>СБЫТОВАЯ НАДБАВКА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BB67283-B0C1-4131-A92C-0CEA69F3608C}"/>
              </a:ext>
            </a:extLst>
          </p:cNvPr>
          <p:cNvSpPr/>
          <p:nvPr/>
        </p:nvSpPr>
        <p:spPr>
          <a:xfrm>
            <a:off x="6379828" y="4902272"/>
            <a:ext cx="3301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293771"/>
                </a:solidFill>
                <a:latin typeface="Century Gothic" panose="020B0502020202020204"/>
              </a:rPr>
              <a:t>ЦЕНА НА ЭЛЕКТРОЭНЕРГИЮ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406CB-670B-4A1C-847A-4BBA323F5DE2}"/>
              </a:ext>
            </a:extLst>
          </p:cNvPr>
          <p:cNvSpPr/>
          <p:nvPr/>
        </p:nvSpPr>
        <p:spPr>
          <a:xfrm>
            <a:off x="6377870" y="5256550"/>
            <a:ext cx="33016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293771"/>
                </a:solidFill>
                <a:latin typeface="Century Gothic" panose="020B0502020202020204"/>
              </a:rPr>
              <a:t>СЕБЕСТОИМОСТЬ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B45161B-D154-487F-BF40-49B905CCC408}"/>
              </a:ext>
            </a:extLst>
          </p:cNvPr>
          <p:cNvSpPr/>
          <p:nvPr/>
        </p:nvSpPr>
        <p:spPr>
          <a:xfrm>
            <a:off x="6375687" y="6494100"/>
            <a:ext cx="304037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293771"/>
                </a:solidFill>
                <a:latin typeface="Century Gothic" panose="020B0502020202020204"/>
              </a:rPr>
              <a:t>ПРИБЫЛЬ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1483B1-F719-48C2-B09F-AB0D07026552}"/>
              </a:ext>
            </a:extLst>
          </p:cNvPr>
          <p:cNvSpPr txBox="1"/>
          <p:nvPr/>
        </p:nvSpPr>
        <p:spPr>
          <a:xfrm>
            <a:off x="6375687" y="2894990"/>
            <a:ext cx="3199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12317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сбытовая надбавка          ООО «РГМЭК» не превышает 30% от величины сбытовой надбавки гарантирующего поставщика (ГП)</a:t>
            </a:r>
          </a:p>
        </p:txBody>
      </p:sp>
    </p:spTree>
    <p:extLst>
      <p:ext uri="{BB962C8B-B14F-4D97-AF65-F5344CB8AC3E}">
        <p14:creationId xmlns:p14="http://schemas.microsoft.com/office/powerpoint/2010/main" val="67954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8E6B04C-3CEE-4338-AF13-CA03D1B1D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676547"/>
              </p:ext>
            </p:extLst>
          </p:nvPr>
        </p:nvGraphicFramePr>
        <p:xfrm>
          <a:off x="544429" y="725425"/>
          <a:ext cx="9955405" cy="631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КАК СТАТЬ НАШИМ ПАРТНЁРОМ: С ЧЕГО НАЧАТЬ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0CE618-E9AE-4D5D-BFED-D76F962BF4CF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11/15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B576C105-9FBE-45BF-B2ED-09F627AE1905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12ECAB-CB14-4E06-9E2C-2B16AB0EE96D}"/>
              </a:ext>
            </a:extLst>
          </p:cNvPr>
          <p:cNvSpPr txBox="1"/>
          <p:nvPr/>
        </p:nvSpPr>
        <p:spPr>
          <a:xfrm>
            <a:off x="6925389" y="1237030"/>
            <a:ext cx="33096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700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033E5D-6B81-4604-8D3C-FE0A27AF6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5" y="1094297"/>
            <a:ext cx="1223999" cy="122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3B0E11-FDA2-42CD-BB05-9DB9A4244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96" y="2550358"/>
            <a:ext cx="1224000" cy="122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0A42C4-11F1-496B-BA4F-66EE40135B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7" y="5461821"/>
            <a:ext cx="1224000" cy="1224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2D41CB-B6DC-4C62-A596-463798F0F8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41" y="3996691"/>
            <a:ext cx="1223999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66FB5789-7268-4E60-A387-45B7AB4091E5}"/>
              </a:ext>
            </a:extLst>
          </p:cNvPr>
          <p:cNvSpPr/>
          <p:nvPr/>
        </p:nvSpPr>
        <p:spPr>
          <a:xfrm rot="15283862">
            <a:off x="1144254" y="979830"/>
            <a:ext cx="1338084" cy="2442218"/>
          </a:xfrm>
          <a:prstGeom prst="triangle">
            <a:avLst/>
          </a:prstGeom>
          <a:gradFill>
            <a:gsLst>
              <a:gs pos="50000">
                <a:srgbClr val="FCE18F"/>
              </a:gs>
              <a:gs pos="20000">
                <a:srgbClr val="F7A913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УСЛОВИЯ ВЫВОДА ПРЕДПРИЯТИЯ НА ОРЭМ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41DB1B-754B-493A-B411-B023F7367865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12/15</a:t>
            </a: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0FD3C36C-AB4F-4E70-8AFC-25E89967D64A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8BE930-4788-4F0E-893E-FC016226E87A}"/>
              </a:ext>
            </a:extLst>
          </p:cNvPr>
          <p:cNvSpPr/>
          <p:nvPr/>
        </p:nvSpPr>
        <p:spPr>
          <a:xfrm>
            <a:off x="1" y="1085687"/>
            <a:ext cx="3510000" cy="500918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irce Bold" panose="020B0602020203020203" pitchFamily="34" charset="-52"/>
              </a:rPr>
              <a:t>ЭНЕРГОЁМКОСТЬ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EA906B3-769A-4F7A-BF30-43AD63F24055}"/>
              </a:ext>
            </a:extLst>
          </p:cNvPr>
          <p:cNvSpPr/>
          <p:nvPr/>
        </p:nvSpPr>
        <p:spPr>
          <a:xfrm>
            <a:off x="3611077" y="1079697"/>
            <a:ext cx="3453111" cy="509047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irce Bold" panose="020B0602020203020203" pitchFamily="34" charset="-52"/>
              </a:rPr>
              <a:t>ЦЕЛИ И ВОЗМОЖНОСТИ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B400911-B413-477B-855D-4C4A110859DD}"/>
              </a:ext>
            </a:extLst>
          </p:cNvPr>
          <p:cNvSpPr/>
          <p:nvPr/>
        </p:nvSpPr>
        <p:spPr>
          <a:xfrm>
            <a:off x="7170742" y="1082563"/>
            <a:ext cx="3510000" cy="509047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irce Bold" panose="020B0602020203020203" pitchFamily="34" charset="-52"/>
              </a:rPr>
              <a:t>ГЕОГРАФИЯ</a:t>
            </a:r>
          </a:p>
        </p:txBody>
      </p:sp>
      <p:sp>
        <p:nvSpPr>
          <p:cNvPr id="65" name="Стрелка: изогнутая вниз 64">
            <a:extLst>
              <a:ext uri="{FF2B5EF4-FFF2-40B4-BE49-F238E27FC236}">
                <a16:creationId xmlns:a16="http://schemas.microsoft.com/office/drawing/2014/main" id="{1ACEB8D6-94F7-4A26-B5EA-BEB92135E223}"/>
              </a:ext>
            </a:extLst>
          </p:cNvPr>
          <p:cNvSpPr/>
          <p:nvPr/>
        </p:nvSpPr>
        <p:spPr>
          <a:xfrm rot="20032443">
            <a:off x="3916229" y="1976043"/>
            <a:ext cx="2627797" cy="1669007"/>
          </a:xfrm>
          <a:prstGeom prst="curvedDownArrow">
            <a:avLst/>
          </a:prstGeom>
          <a:gradFill flip="none" rotWithShape="1">
            <a:gsLst>
              <a:gs pos="100000">
                <a:srgbClr val="F7A913"/>
              </a:gs>
              <a:gs pos="79000">
                <a:srgbClr val="FBD678"/>
              </a:gs>
              <a:gs pos="2000">
                <a:sysClr val="window" lastClr="FFFFFF"/>
              </a:gs>
              <a:gs pos="0">
                <a:sysClr val="window" lastClr="FFFFFF"/>
              </a:gs>
            </a:gsLst>
            <a:path path="rect">
              <a:fillToRect l="100000" t="100000"/>
            </a:path>
            <a:tileRect r="-100000" b="-10000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2B0B8D79-D474-4BDE-AF94-BC8719B86667}"/>
              </a:ext>
            </a:extLst>
          </p:cNvPr>
          <p:cNvSpPr/>
          <p:nvPr/>
        </p:nvSpPr>
        <p:spPr>
          <a:xfrm>
            <a:off x="3662726" y="2094806"/>
            <a:ext cx="1821493" cy="2107666"/>
          </a:xfrm>
          <a:prstGeom prst="ellipse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ABA3AF4-851E-4A6D-BE1D-4314DCF84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91" y="1977415"/>
            <a:ext cx="3472409" cy="1956724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68" name="Диаграмма 67">
            <a:extLst>
              <a:ext uri="{FF2B5EF4-FFF2-40B4-BE49-F238E27FC236}">
                <a16:creationId xmlns:a16="http://schemas.microsoft.com/office/drawing/2014/main" id="{4A78C1FA-3C10-4B10-8203-7924DDD1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562499"/>
              </p:ext>
            </p:extLst>
          </p:nvPr>
        </p:nvGraphicFramePr>
        <p:xfrm>
          <a:off x="223958" y="5740091"/>
          <a:ext cx="3412762" cy="154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Равнобедренный треугольник 69">
            <a:extLst>
              <a:ext uri="{FF2B5EF4-FFF2-40B4-BE49-F238E27FC236}">
                <a16:creationId xmlns:a16="http://schemas.microsoft.com/office/drawing/2014/main" id="{F1462A88-F6FD-493F-9709-6B9E4DD0E240}"/>
              </a:ext>
            </a:extLst>
          </p:cNvPr>
          <p:cNvSpPr/>
          <p:nvPr/>
        </p:nvSpPr>
        <p:spPr>
          <a:xfrm rot="15283862">
            <a:off x="1147025" y="2579387"/>
            <a:ext cx="1338084" cy="2442218"/>
          </a:xfrm>
          <a:prstGeom prst="triangle">
            <a:avLst/>
          </a:prstGeom>
          <a:gradFill>
            <a:gsLst>
              <a:gs pos="50000">
                <a:srgbClr val="FCE18F"/>
              </a:gs>
              <a:gs pos="20000">
                <a:srgbClr val="F7A913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C804060-1700-48A7-830C-5562DE388595}"/>
              </a:ext>
            </a:extLst>
          </p:cNvPr>
          <p:cNvSpPr txBox="1"/>
          <p:nvPr/>
        </p:nvSpPr>
        <p:spPr>
          <a:xfrm>
            <a:off x="512344" y="2495982"/>
            <a:ext cx="323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годовое потребление электроэнергии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BD2C4990-8510-44BC-BAD0-ABBFFB3347E8}"/>
              </a:ext>
            </a:extLst>
          </p:cNvPr>
          <p:cNvSpPr/>
          <p:nvPr/>
        </p:nvSpPr>
        <p:spPr>
          <a:xfrm>
            <a:off x="556943" y="1728242"/>
            <a:ext cx="3188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23170"/>
                </a:solidFill>
                <a:latin typeface="Century Gothic" panose="020B0502020202020204"/>
              </a:rPr>
              <a:t>от</a:t>
            </a:r>
            <a:r>
              <a:rPr lang="ru-RU" sz="4000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  <a:r>
              <a:rPr lang="ru-RU" sz="6000" b="1" dirty="0">
                <a:solidFill>
                  <a:srgbClr val="123170"/>
                </a:solidFill>
                <a:latin typeface="Century Gothic" panose="020B0502020202020204"/>
              </a:rPr>
              <a:t>5 </a:t>
            </a:r>
            <a:r>
              <a:rPr lang="ru-RU" sz="2400" b="1" dirty="0">
                <a:solidFill>
                  <a:srgbClr val="123170"/>
                </a:solidFill>
                <a:latin typeface="Century Gothic" panose="020B0502020202020204"/>
              </a:rPr>
              <a:t>млн. </a:t>
            </a:r>
            <a:r>
              <a:rPr lang="ru-RU" sz="2400" b="1" dirty="0" err="1">
                <a:solidFill>
                  <a:srgbClr val="123170"/>
                </a:solidFill>
                <a:latin typeface="Century Gothic" panose="020B0502020202020204"/>
              </a:rPr>
              <a:t>кВт∙ч</a:t>
            </a:r>
            <a:endParaRPr lang="ru-RU" sz="2400" b="1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D57FDD0-2E1C-45CE-A612-3BCFD1A4D402}"/>
              </a:ext>
            </a:extLst>
          </p:cNvPr>
          <p:cNvSpPr txBox="1"/>
          <p:nvPr/>
        </p:nvSpPr>
        <p:spPr>
          <a:xfrm>
            <a:off x="529354" y="4095714"/>
            <a:ext cx="3216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величина присоединённой мощности 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6467305-C974-4E8C-9535-5121D7B16BD6}"/>
              </a:ext>
            </a:extLst>
          </p:cNvPr>
          <p:cNvSpPr/>
          <p:nvPr/>
        </p:nvSpPr>
        <p:spPr>
          <a:xfrm>
            <a:off x="521543" y="3324326"/>
            <a:ext cx="2885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23170"/>
                </a:solidFill>
                <a:latin typeface="Century Gothic" panose="020B0502020202020204"/>
              </a:rPr>
              <a:t>от</a:t>
            </a:r>
            <a:r>
              <a:rPr lang="ru-RU" sz="4000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  <a:r>
              <a:rPr lang="ru-RU" sz="6000" b="1" dirty="0">
                <a:solidFill>
                  <a:srgbClr val="123170"/>
                </a:solidFill>
                <a:latin typeface="Century Gothic" panose="020B0502020202020204"/>
              </a:rPr>
              <a:t>750</a:t>
            </a:r>
            <a:r>
              <a:rPr lang="ru-RU" sz="3600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  <a:r>
              <a:rPr lang="ru-RU" sz="2400" b="1" dirty="0" err="1">
                <a:solidFill>
                  <a:srgbClr val="123170"/>
                </a:solidFill>
                <a:latin typeface="Century Gothic" panose="020B0502020202020204"/>
              </a:rPr>
              <a:t>кВА</a:t>
            </a:r>
            <a:endParaRPr lang="ru-RU" sz="2400" b="1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3C923B-5EF5-4A1B-AB1B-76C77586039D}"/>
              </a:ext>
            </a:extLst>
          </p:cNvPr>
          <p:cNvSpPr txBox="1"/>
          <p:nvPr/>
        </p:nvSpPr>
        <p:spPr>
          <a:xfrm>
            <a:off x="3811847" y="1925305"/>
            <a:ext cx="3807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желание </a:t>
            </a:r>
          </a:p>
          <a:p>
            <a:r>
              <a:rPr lang="ru-RU" sz="2400" b="1" dirty="0">
                <a:solidFill>
                  <a:srgbClr val="123170"/>
                </a:solidFill>
                <a:latin typeface="Century Gothic" panose="020B0502020202020204"/>
              </a:rPr>
              <a:t>снизить затраты</a:t>
            </a:r>
            <a:r>
              <a:rPr lang="ru-RU" sz="2400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</a:p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на электроэнергию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539C605-D4CA-40E3-A888-EFBA30063B61}"/>
              </a:ext>
            </a:extLst>
          </p:cNvPr>
          <p:cNvSpPr/>
          <p:nvPr/>
        </p:nvSpPr>
        <p:spPr>
          <a:xfrm>
            <a:off x="521542" y="5252907"/>
            <a:ext cx="3188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/>
              </a:rPr>
              <a:t>относительно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D7363C0C-99B9-4171-A454-CC56EA65EF67}"/>
              </a:ext>
            </a:extLst>
          </p:cNvPr>
          <p:cNvSpPr/>
          <p:nvPr/>
        </p:nvSpPr>
        <p:spPr>
          <a:xfrm>
            <a:off x="521542" y="5776354"/>
            <a:ext cx="33357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/>
              </a:rPr>
              <a:t>потребления электроэнергии (либо носящий постоянный прогнозируемый характер)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0EF960D5-BE08-44AA-9DB4-D9132A80C92A}"/>
              </a:ext>
            </a:extLst>
          </p:cNvPr>
          <p:cNvSpPr/>
          <p:nvPr/>
        </p:nvSpPr>
        <p:spPr>
          <a:xfrm>
            <a:off x="521542" y="5443562"/>
            <a:ext cx="3188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93771"/>
                </a:solidFill>
                <a:latin typeface="Century Gothic" panose="020B0502020202020204"/>
              </a:rPr>
              <a:t>ровный график</a:t>
            </a:r>
            <a:endParaRPr lang="ru-RU" sz="2400" dirty="0">
              <a:solidFill>
                <a:srgbClr val="293771"/>
              </a:solidFill>
              <a:latin typeface="Century Gothic" panose="020B0502020202020204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56ECD6B-425E-45BA-B68B-3465C4633157}"/>
              </a:ext>
            </a:extLst>
          </p:cNvPr>
          <p:cNvSpPr/>
          <p:nvPr/>
        </p:nvSpPr>
        <p:spPr>
          <a:xfrm>
            <a:off x="7301084" y="2005626"/>
            <a:ext cx="3151196" cy="1956724"/>
          </a:xfrm>
          <a:prstGeom prst="roundRect">
            <a:avLst/>
          </a:prstGeom>
          <a:gradFill>
            <a:gsLst>
              <a:gs pos="100000">
                <a:srgbClr val="FFFFFF">
                  <a:alpha val="18000"/>
                </a:srgbClr>
              </a:gs>
              <a:gs pos="2000">
                <a:sysClr val="window" lastClr="FFFFFF"/>
              </a:gs>
            </a:gsLst>
            <a:lin ang="162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4DB8DD7-70F4-45F2-A669-4013C7BC1F61}"/>
              </a:ext>
            </a:extLst>
          </p:cNvPr>
          <p:cNvSpPr txBox="1"/>
          <p:nvPr/>
        </p:nvSpPr>
        <p:spPr>
          <a:xfrm>
            <a:off x="7319779" y="2190993"/>
            <a:ext cx="333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123170"/>
                </a:solidFill>
                <a:latin typeface="Century Gothic" panose="020B0502020202020204"/>
              </a:rPr>
              <a:t>в границах РФ</a:t>
            </a:r>
            <a:endParaRPr lang="ru-RU" sz="2400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BECCB5-DF06-4FED-8683-2E32D94930E9}"/>
              </a:ext>
            </a:extLst>
          </p:cNvPr>
          <p:cNvSpPr txBox="1"/>
          <p:nvPr/>
        </p:nvSpPr>
        <p:spPr>
          <a:xfrm>
            <a:off x="7343164" y="2673678"/>
            <a:ext cx="3337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кроме изолированных территорий </a:t>
            </a:r>
          </a:p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(Камчатский край, </a:t>
            </a:r>
          </a:p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Сахалинская область, </a:t>
            </a:r>
          </a:p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Магаданская область,</a:t>
            </a:r>
          </a:p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Чукотский автономный округ и другие)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BC431F6-06E7-4D1D-9A21-15610AD217B1}"/>
              </a:ext>
            </a:extLst>
          </p:cNvPr>
          <p:cNvSpPr/>
          <p:nvPr/>
        </p:nvSpPr>
        <p:spPr>
          <a:xfrm>
            <a:off x="4968603" y="4650917"/>
            <a:ext cx="1329271" cy="1380966"/>
          </a:xfrm>
          <a:prstGeom prst="ellipse">
            <a:avLst/>
          </a:prstGeom>
          <a:gradFill>
            <a:gsLst>
              <a:gs pos="99324">
                <a:srgbClr val="F7A913"/>
              </a:gs>
              <a:gs pos="86000">
                <a:srgbClr val="FAD069"/>
              </a:gs>
              <a:gs pos="49000">
                <a:srgbClr val="F9E085"/>
              </a:gs>
              <a:gs pos="2000">
                <a:sysClr val="window" lastClr="FFFFFF"/>
              </a:gs>
            </a:gsLst>
            <a:lin ang="162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58CC501F-DD3B-419A-A317-3F5FF92AAD8F}"/>
              </a:ext>
            </a:extLst>
          </p:cNvPr>
          <p:cNvSpPr/>
          <p:nvPr/>
        </p:nvSpPr>
        <p:spPr>
          <a:xfrm>
            <a:off x="5539202" y="5460537"/>
            <a:ext cx="734064" cy="738899"/>
          </a:xfrm>
          <a:prstGeom prst="ellipse">
            <a:avLst/>
          </a:prstGeom>
          <a:solidFill>
            <a:srgbClr val="FDE381"/>
          </a:solidFill>
          <a:ln w="53975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₣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0664E6C-54FF-4B03-B73B-ED7A4AB5E8AF}"/>
              </a:ext>
            </a:extLst>
          </p:cNvPr>
          <p:cNvSpPr txBox="1"/>
          <p:nvPr/>
        </p:nvSpPr>
        <p:spPr>
          <a:xfrm>
            <a:off x="5764353" y="5648780"/>
            <a:ext cx="4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  <a:latin typeface="Century Gothic" panose="020B0502020202020204"/>
              </a:rPr>
              <a:t>Р</a:t>
            </a: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6807B090-8B53-45CE-8611-01FDEFB8E941}"/>
              </a:ext>
            </a:extLst>
          </p:cNvPr>
          <p:cNvCxnSpPr>
            <a:cxnSpLocks/>
          </p:cNvCxnSpPr>
          <p:nvPr/>
        </p:nvCxnSpPr>
        <p:spPr>
          <a:xfrm>
            <a:off x="5617970" y="4872222"/>
            <a:ext cx="0" cy="457775"/>
          </a:xfrm>
          <a:prstGeom prst="line">
            <a:avLst/>
          </a:prstGeom>
          <a:noFill/>
          <a:ln w="57150" cap="rnd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3D58A26F-80C6-4B6C-97B9-0C80BA6CC828}"/>
              </a:ext>
            </a:extLst>
          </p:cNvPr>
          <p:cNvCxnSpPr>
            <a:cxnSpLocks/>
          </p:cNvCxnSpPr>
          <p:nvPr/>
        </p:nvCxnSpPr>
        <p:spPr>
          <a:xfrm>
            <a:off x="5633238" y="5329718"/>
            <a:ext cx="508420" cy="0"/>
          </a:xfrm>
          <a:prstGeom prst="line">
            <a:avLst/>
          </a:prstGeom>
          <a:noFill/>
          <a:ln w="57150" cap="rnd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852DC34-7233-4EAB-B0E3-AF16C93A94DC}"/>
              </a:ext>
            </a:extLst>
          </p:cNvPr>
          <p:cNvSpPr txBox="1"/>
          <p:nvPr/>
        </p:nvSpPr>
        <p:spPr>
          <a:xfrm>
            <a:off x="3823689" y="3589856"/>
            <a:ext cx="361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возможность строго соблюдать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E34529A-FF8E-43D1-949C-5064941FF4FE}"/>
              </a:ext>
            </a:extLst>
          </p:cNvPr>
          <p:cNvSpPr txBox="1"/>
          <p:nvPr/>
        </p:nvSpPr>
        <p:spPr>
          <a:xfrm>
            <a:off x="3823689" y="4107786"/>
            <a:ext cx="3477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123170"/>
                </a:solidFill>
                <a:latin typeface="Century Gothic" panose="020B0502020202020204"/>
              </a:rPr>
              <a:t>платежную дисциплину</a:t>
            </a:r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EA2A667C-F207-4DEC-B1D1-87A14E2DE891}"/>
              </a:ext>
            </a:extLst>
          </p:cNvPr>
          <p:cNvSpPr/>
          <p:nvPr/>
        </p:nvSpPr>
        <p:spPr>
          <a:xfrm>
            <a:off x="5629694" y="5557034"/>
            <a:ext cx="547669" cy="545904"/>
          </a:xfrm>
          <a:prstGeom prst="ellipse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F42A2F84-FFD3-4F7D-B204-D29BB6B4B6C5}"/>
              </a:ext>
            </a:extLst>
          </p:cNvPr>
          <p:cNvCxnSpPr>
            <a:cxnSpLocks/>
          </p:cNvCxnSpPr>
          <p:nvPr/>
        </p:nvCxnSpPr>
        <p:spPr>
          <a:xfrm>
            <a:off x="5843938" y="5873296"/>
            <a:ext cx="87019" cy="0"/>
          </a:xfrm>
          <a:prstGeom prst="line">
            <a:avLst/>
          </a:prstGeom>
          <a:noFill/>
          <a:ln w="19050" cap="rnd" cmpd="sng" algn="ctr">
            <a:solidFill>
              <a:sysClr val="window" lastClr="FFFF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0007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D869615C-365F-404A-83B0-68BEAA533449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13/15</a:t>
            </a:r>
          </a:p>
        </p:txBody>
      </p:sp>
      <p:sp>
        <p:nvSpPr>
          <p:cNvPr id="86" name="Прямоугольный треугольник 85">
            <a:extLst>
              <a:ext uri="{FF2B5EF4-FFF2-40B4-BE49-F238E27FC236}">
                <a16:creationId xmlns:a16="http://schemas.microsoft.com/office/drawing/2014/main" id="{6BA55D5D-2BDC-49C4-BEE5-56B166F2C443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6D3DAA3-D591-4D11-A667-11C83CAACDE1}"/>
              </a:ext>
            </a:extLst>
          </p:cNvPr>
          <p:cNvGrpSpPr/>
          <p:nvPr/>
        </p:nvGrpSpPr>
        <p:grpSpPr>
          <a:xfrm>
            <a:off x="441686" y="1275247"/>
            <a:ext cx="9808442" cy="5182556"/>
            <a:chOff x="1203158" y="1539086"/>
            <a:chExt cx="6101944" cy="4481502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62FA6F25-B804-4A0A-9C46-77A2DEF079F5}"/>
                </a:ext>
              </a:extLst>
            </p:cNvPr>
            <p:cNvSpPr/>
            <p:nvPr/>
          </p:nvSpPr>
          <p:spPr>
            <a:xfrm>
              <a:off x="3469550" y="1715844"/>
              <a:ext cx="3835552" cy="1223711"/>
            </a:xfrm>
            <a:custGeom>
              <a:avLst/>
              <a:gdLst>
                <a:gd name="connsiteX0" fmla="*/ 0 w 3915876"/>
                <a:gd name="connsiteY0" fmla="*/ 0 h 1223711"/>
                <a:gd name="connsiteX1" fmla="*/ 3915876 w 3915876"/>
                <a:gd name="connsiteY1" fmla="*/ 0 h 1223711"/>
                <a:gd name="connsiteX2" fmla="*/ 3915876 w 3915876"/>
                <a:gd name="connsiteY2" fmla="*/ 1223711 h 1223711"/>
                <a:gd name="connsiteX3" fmla="*/ 0 w 3915876"/>
                <a:gd name="connsiteY3" fmla="*/ 1223711 h 1223711"/>
                <a:gd name="connsiteX4" fmla="*/ 0 w 3915876"/>
                <a:gd name="connsiteY4" fmla="*/ 0 h 122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876" h="1223711">
                  <a:moveTo>
                    <a:pt x="0" y="0"/>
                  </a:moveTo>
                  <a:lnTo>
                    <a:pt x="3915876" y="0"/>
                  </a:lnTo>
                  <a:lnTo>
                    <a:pt x="3915876" y="1223711"/>
                  </a:lnTo>
                  <a:lnTo>
                    <a:pt x="0" y="1223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14">
                <a:alpha val="4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860" tIns="213360" rIns="213360" bIns="21336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600" kern="120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52EC88B-506E-4F17-AEBE-C7A2643F2389}"/>
                </a:ext>
              </a:extLst>
            </p:cNvPr>
            <p:cNvSpPr/>
            <p:nvPr/>
          </p:nvSpPr>
          <p:spPr>
            <a:xfrm>
              <a:off x="1203158" y="1539086"/>
              <a:ext cx="3931290" cy="12848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BC5E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/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Circe Bold" panose="020B0602020203020203" pitchFamily="34" charset="-52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EA6367C-7931-4978-BEAE-4298ABA74893}"/>
                </a:ext>
              </a:extLst>
            </p:cNvPr>
            <p:cNvSpPr/>
            <p:nvPr/>
          </p:nvSpPr>
          <p:spPr>
            <a:xfrm>
              <a:off x="3469550" y="3256360"/>
              <a:ext cx="3835552" cy="1223711"/>
            </a:xfrm>
            <a:custGeom>
              <a:avLst/>
              <a:gdLst>
                <a:gd name="connsiteX0" fmla="*/ 0 w 3915876"/>
                <a:gd name="connsiteY0" fmla="*/ 0 h 1223711"/>
                <a:gd name="connsiteX1" fmla="*/ 3915876 w 3915876"/>
                <a:gd name="connsiteY1" fmla="*/ 0 h 1223711"/>
                <a:gd name="connsiteX2" fmla="*/ 3915876 w 3915876"/>
                <a:gd name="connsiteY2" fmla="*/ 1223711 h 1223711"/>
                <a:gd name="connsiteX3" fmla="*/ 0 w 3915876"/>
                <a:gd name="connsiteY3" fmla="*/ 1223711 h 1223711"/>
                <a:gd name="connsiteX4" fmla="*/ 0 w 3915876"/>
                <a:gd name="connsiteY4" fmla="*/ 0 h 122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876" h="1223711">
                  <a:moveTo>
                    <a:pt x="0" y="0"/>
                  </a:moveTo>
                  <a:lnTo>
                    <a:pt x="3915876" y="0"/>
                  </a:lnTo>
                  <a:lnTo>
                    <a:pt x="3915876" y="1223711"/>
                  </a:lnTo>
                  <a:lnTo>
                    <a:pt x="0" y="1223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14">
                <a:alpha val="4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860" tIns="213360" rIns="213360" bIns="21336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600" kern="12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538F499-EC6E-43D0-8B22-51A388403CB0}"/>
                </a:ext>
              </a:extLst>
            </p:cNvPr>
            <p:cNvSpPr/>
            <p:nvPr/>
          </p:nvSpPr>
          <p:spPr>
            <a:xfrm>
              <a:off x="1203159" y="3079602"/>
              <a:ext cx="3931289" cy="12848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BC5E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BEF8AB0-9B4B-45E2-8949-E22B7CF964F0}"/>
                </a:ext>
              </a:extLst>
            </p:cNvPr>
            <p:cNvSpPr/>
            <p:nvPr/>
          </p:nvSpPr>
          <p:spPr>
            <a:xfrm>
              <a:off x="3469550" y="4796877"/>
              <a:ext cx="3835552" cy="1223711"/>
            </a:xfrm>
            <a:custGeom>
              <a:avLst/>
              <a:gdLst>
                <a:gd name="connsiteX0" fmla="*/ 0 w 3915876"/>
                <a:gd name="connsiteY0" fmla="*/ 0 h 1223711"/>
                <a:gd name="connsiteX1" fmla="*/ 3915876 w 3915876"/>
                <a:gd name="connsiteY1" fmla="*/ 0 h 1223711"/>
                <a:gd name="connsiteX2" fmla="*/ 3915876 w 3915876"/>
                <a:gd name="connsiteY2" fmla="*/ 1223711 h 1223711"/>
                <a:gd name="connsiteX3" fmla="*/ 0 w 3915876"/>
                <a:gd name="connsiteY3" fmla="*/ 1223711 h 1223711"/>
                <a:gd name="connsiteX4" fmla="*/ 0 w 3915876"/>
                <a:gd name="connsiteY4" fmla="*/ 0 h 122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5876" h="1223711">
                  <a:moveTo>
                    <a:pt x="0" y="0"/>
                  </a:moveTo>
                  <a:lnTo>
                    <a:pt x="3915876" y="0"/>
                  </a:lnTo>
                  <a:lnTo>
                    <a:pt x="3915876" y="1223711"/>
                  </a:lnTo>
                  <a:lnTo>
                    <a:pt x="0" y="1223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14">
                <a:alpha val="4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8860" tIns="213360" rIns="213360" bIns="213360" numCol="1" spcCol="1270" anchor="ctr" anchorCtr="0">
              <a:noAutofit/>
            </a:bodyPr>
            <a:lstStyle/>
            <a:p>
              <a:pPr marL="0" lvl="0" indent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600" kern="120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DEDCCAE-5A65-420E-A071-974C26B7AABA}"/>
                </a:ext>
              </a:extLst>
            </p:cNvPr>
            <p:cNvSpPr/>
            <p:nvPr/>
          </p:nvSpPr>
          <p:spPr>
            <a:xfrm>
              <a:off x="1203159" y="4620119"/>
              <a:ext cx="3931289" cy="12848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BC5E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4B66A98-8FC6-4720-921F-7C9CC074E21D}"/>
              </a:ext>
            </a:extLst>
          </p:cNvPr>
          <p:cNvSpPr/>
          <p:nvPr/>
        </p:nvSpPr>
        <p:spPr>
          <a:xfrm>
            <a:off x="577516" y="3223758"/>
            <a:ext cx="462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irce Bold" panose="020B0602020203020203" pitchFamily="34" charset="-52"/>
              </a:rPr>
              <a:t>РЫБАКОВА</a:t>
            </a: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irce Bold" panose="020B0602020203020203" pitchFamily="34" charset="-52"/>
              </a:rPr>
              <a:t>ЕЛЕНА ЕВГЕНЬЕВНА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253299A-F46D-41BD-B9EA-900CAC5C4847}"/>
              </a:ext>
            </a:extLst>
          </p:cNvPr>
          <p:cNvSpPr/>
          <p:nvPr/>
        </p:nvSpPr>
        <p:spPr>
          <a:xfrm>
            <a:off x="577516" y="5014715"/>
            <a:ext cx="462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irce Bold" panose="020B0602020203020203" pitchFamily="34" charset="-52"/>
              </a:rPr>
              <a:t>ЛИХАЧЕВ </a:t>
            </a: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irce Bold" panose="020B0602020203020203" pitchFamily="34" charset="-52"/>
              </a:rPr>
              <a:t>ИЛЬЯ АНДРЕЕВИЧ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FFBC587-5630-47AE-AA3D-E19B7E51B4A7}"/>
              </a:ext>
            </a:extLst>
          </p:cNvPr>
          <p:cNvSpPr/>
          <p:nvPr/>
        </p:nvSpPr>
        <p:spPr>
          <a:xfrm>
            <a:off x="577516" y="1453270"/>
            <a:ext cx="4621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irce Bold" panose="020B0602020203020203" pitchFamily="34" charset="-52"/>
              </a:rPr>
              <a:t>КУРОПАТКА </a:t>
            </a: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irce Bold" panose="020B0602020203020203" pitchFamily="34" charset="-52"/>
              </a:rPr>
              <a:t>ДМИТРИЙ АЛЕКСАНДРОВИЧ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9745BC-EA82-4883-97EB-2E39AEA1F148}"/>
              </a:ext>
            </a:extLst>
          </p:cNvPr>
          <p:cNvSpPr txBox="1"/>
          <p:nvPr/>
        </p:nvSpPr>
        <p:spPr>
          <a:xfrm>
            <a:off x="4507840" y="1455209"/>
            <a:ext cx="203910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info@rgmek.ru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16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 (4912) 70-20-</a:t>
            </a:r>
            <a:r>
              <a:rPr lang="en-US" sz="16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30</a:t>
            </a:r>
            <a:endParaRPr lang="ru-RU" sz="165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DAF822-B4DE-406F-A610-3374846C2BB2}"/>
              </a:ext>
            </a:extLst>
          </p:cNvPr>
          <p:cNvSpPr txBox="1"/>
          <p:nvPr/>
        </p:nvSpPr>
        <p:spPr>
          <a:xfrm>
            <a:off x="4471728" y="3250492"/>
            <a:ext cx="20391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opr@rgmek.ru</a:t>
            </a:r>
          </a:p>
          <a:p>
            <a:pPr algn="r">
              <a:spcBef>
                <a:spcPts val="600"/>
              </a:spcBef>
            </a:pPr>
            <a:r>
              <a:rPr lang="ru-RU" sz="16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 (4912) 70-20-30</a:t>
            </a:r>
          </a:p>
          <a:p>
            <a:pPr algn="r">
              <a:spcBef>
                <a:spcPts val="600"/>
              </a:spcBef>
            </a:pPr>
            <a:r>
              <a:rPr lang="ru-RU" sz="16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 (915) 610-38-59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7FC8E-F40D-4897-935E-3E3C58C38F5C}"/>
              </a:ext>
            </a:extLst>
          </p:cNvPr>
          <p:cNvSpPr txBox="1"/>
          <p:nvPr/>
        </p:nvSpPr>
        <p:spPr>
          <a:xfrm>
            <a:off x="4320792" y="5015643"/>
            <a:ext cx="2226152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info@rgmek.ru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165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 (4912) 70-20-30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536FD0-817B-4E32-BB9A-BA8D26E026ED}"/>
              </a:ext>
            </a:extLst>
          </p:cNvPr>
          <p:cNvSpPr txBox="1"/>
          <p:nvPr/>
        </p:nvSpPr>
        <p:spPr>
          <a:xfrm>
            <a:off x="568848" y="2060616"/>
            <a:ext cx="386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Первый заместитель директора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460D2E-EED2-4389-9EDF-32BB32E30E29}"/>
              </a:ext>
            </a:extLst>
          </p:cNvPr>
          <p:cNvSpPr txBox="1"/>
          <p:nvPr/>
        </p:nvSpPr>
        <p:spPr>
          <a:xfrm>
            <a:off x="587271" y="3780242"/>
            <a:ext cx="34974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начальник отдела 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 работе с ключевыми клиентами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217852-FDEB-4DE3-81FB-D85D039E616A}"/>
              </a:ext>
            </a:extLst>
          </p:cNvPr>
          <p:cNvSpPr txBox="1"/>
          <p:nvPr/>
        </p:nvSpPr>
        <p:spPr>
          <a:xfrm>
            <a:off x="583214" y="5541156"/>
            <a:ext cx="392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Главный инженер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DA8E21-C775-49B7-9A93-808EB2629CA6}"/>
              </a:ext>
            </a:extLst>
          </p:cNvPr>
          <p:cNvSpPr txBox="1"/>
          <p:nvPr/>
        </p:nvSpPr>
        <p:spPr>
          <a:xfrm>
            <a:off x="6888118" y="1847038"/>
            <a:ext cx="3257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3771"/>
                </a:solidFill>
                <a:latin typeface="Century Gothic" panose="020B0502020202020204" pitchFamily="34" charset="0"/>
              </a:rPr>
              <a:t>согласование и подписание договора энергоснабжения</a:t>
            </a:r>
          </a:p>
          <a:p>
            <a:endParaRPr lang="ru-RU" sz="1400" dirty="0">
              <a:solidFill>
                <a:srgbClr val="29377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413F5-1DAC-4B14-BE5E-590D6A751962}"/>
              </a:ext>
            </a:extLst>
          </p:cNvPr>
          <p:cNvSpPr txBox="1"/>
          <p:nvPr/>
        </p:nvSpPr>
        <p:spPr>
          <a:xfrm>
            <a:off x="6922385" y="5287197"/>
            <a:ext cx="3272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3771"/>
                </a:solidFill>
                <a:latin typeface="Century Gothic" panose="020B0502020202020204" pitchFamily="34" charset="0"/>
              </a:rPr>
              <a:t>весь комплекс работ по созданию и сопровождению работы системы АИИС КУЭ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42D24-77B8-4155-AE87-494D9BF5E5E3}"/>
              </a:ext>
            </a:extLst>
          </p:cNvPr>
          <p:cNvSpPr txBox="1"/>
          <p:nvPr/>
        </p:nvSpPr>
        <p:spPr>
          <a:xfrm>
            <a:off x="6922385" y="3442279"/>
            <a:ext cx="3257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3771"/>
                </a:solidFill>
                <a:latin typeface="Century Gothic" panose="020B0502020202020204" pitchFamily="34" charset="0"/>
              </a:rPr>
              <a:t>подготовка и сопровождение договора энергоснабжения</a:t>
            </a:r>
          </a:p>
          <a:p>
            <a:endParaRPr lang="ru-RU" sz="1400" dirty="0">
              <a:solidFill>
                <a:srgbClr val="293771"/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rgbClr val="293771"/>
                </a:solidFill>
                <a:latin typeface="Century Gothic" panose="020B0502020202020204" pitchFamily="34" charset="0"/>
              </a:rPr>
              <a:t>вывод ГТП на ОРЭМ</a:t>
            </a:r>
          </a:p>
        </p:txBody>
      </p:sp>
    </p:spTree>
    <p:extLst>
      <p:ext uri="{BB962C8B-B14F-4D97-AF65-F5344CB8AC3E}">
        <p14:creationId xmlns:p14="http://schemas.microsoft.com/office/powerpoint/2010/main" val="345234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НАГРАДЫ И ДОСТИЖЕНИЯ</a:t>
            </a:r>
          </a:p>
        </p:txBody>
      </p:sp>
      <p:pic>
        <p:nvPicPr>
          <p:cNvPr id="23" name="Рисунок 3">
            <a:extLst>
              <a:ext uri="{FF2B5EF4-FFF2-40B4-BE49-F238E27FC236}">
                <a16:creationId xmlns:a16="http://schemas.microsoft.com/office/drawing/2014/main" id="{4A25E21D-3D99-41F4-B9DB-C0865B8F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6029" y="4879981"/>
            <a:ext cx="1532609" cy="21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">
            <a:extLst>
              <a:ext uri="{FF2B5EF4-FFF2-40B4-BE49-F238E27FC236}">
                <a16:creationId xmlns:a16="http://schemas.microsoft.com/office/drawing/2014/main" id="{0FED0679-B319-4D12-A0DF-67FE9A8C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8806" y="4879981"/>
            <a:ext cx="1530234" cy="21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8">
            <a:extLst>
              <a:ext uri="{FF2B5EF4-FFF2-40B4-BE49-F238E27FC236}">
                <a16:creationId xmlns:a16="http://schemas.microsoft.com/office/drawing/2014/main" id="{019E347C-76D1-4B95-9597-12EB8539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723" y="4885321"/>
            <a:ext cx="1530234" cy="21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6">
            <a:extLst>
              <a:ext uri="{FF2B5EF4-FFF2-40B4-BE49-F238E27FC236}">
                <a16:creationId xmlns:a16="http://schemas.microsoft.com/office/drawing/2014/main" id="{FC298272-D711-48B4-8038-1BCE2A5D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263" y="4948262"/>
            <a:ext cx="2866358" cy="20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337B25-89F7-4B11-AD41-C618FD6D3643}"/>
              </a:ext>
            </a:extLst>
          </p:cNvPr>
          <p:cNvSpPr txBox="1"/>
          <p:nvPr/>
        </p:nvSpPr>
        <p:spPr>
          <a:xfrm>
            <a:off x="981942" y="485798"/>
            <a:ext cx="340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000" b="1" dirty="0">
                <a:solidFill>
                  <a:srgbClr val="FFAF14"/>
                </a:solidFill>
                <a:latin typeface="Century Gothic" panose="020B0502020202020204"/>
              </a:rPr>
              <a:t>7</a:t>
            </a:r>
            <a:r>
              <a:rPr lang="ru-RU" sz="1600" dirty="0">
                <a:solidFill>
                  <a:srgbClr val="FFAF14"/>
                </a:solidFill>
                <a:latin typeface="Century Gothic" panose="020B0502020202020204"/>
              </a:rPr>
              <a:t>дипломов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28AA6-98EB-4CE4-87C7-74BD1EA7D6A2}"/>
              </a:ext>
            </a:extLst>
          </p:cNvPr>
          <p:cNvSpPr txBox="1"/>
          <p:nvPr/>
        </p:nvSpPr>
        <p:spPr>
          <a:xfrm>
            <a:off x="964168" y="1205257"/>
            <a:ext cx="340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000" b="1" dirty="0">
                <a:solidFill>
                  <a:srgbClr val="FFAF14"/>
                </a:solidFill>
                <a:latin typeface="Century Gothic" panose="020B0502020202020204"/>
              </a:rPr>
              <a:t>7</a:t>
            </a:r>
            <a:r>
              <a:rPr lang="ru-RU" dirty="0">
                <a:solidFill>
                  <a:srgbClr val="FFAF14"/>
                </a:solidFill>
                <a:latin typeface="Century Gothic" panose="020B0502020202020204"/>
              </a:rPr>
              <a:t> </a:t>
            </a:r>
            <a:r>
              <a:rPr lang="ru-RU" sz="1600" dirty="0">
                <a:solidFill>
                  <a:srgbClr val="FFAF14"/>
                </a:solidFill>
                <a:latin typeface="Century Gothic" panose="020B0502020202020204"/>
              </a:rPr>
              <a:t>побед в конкурсе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9FCA56-09F4-487A-B242-516042BA1D76}"/>
              </a:ext>
            </a:extLst>
          </p:cNvPr>
          <p:cNvSpPr txBox="1"/>
          <p:nvPr/>
        </p:nvSpPr>
        <p:spPr>
          <a:xfrm>
            <a:off x="6181384" y="736928"/>
            <a:ext cx="3593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1600" kern="0" dirty="0">
                <a:solidFill>
                  <a:srgbClr val="FFAF14"/>
                </a:solidFill>
                <a:latin typeface="Century Gothic" panose="020B0502020202020204"/>
              </a:rPr>
              <a:t>международная премия </a:t>
            </a:r>
            <a:r>
              <a:rPr lang="ru-RU" altLang="ru-RU" sz="2000" kern="0" dirty="0">
                <a:solidFill>
                  <a:srgbClr val="293771"/>
                </a:solidFill>
                <a:latin typeface="Century Gothic" panose="020B0502020202020204"/>
              </a:rPr>
              <a:t>«ЭЛИТА НАЦИОНАЛЬНОЙ ЭКОНОМИКИ - 2015»</a:t>
            </a:r>
            <a:endParaRPr lang="ru-RU" sz="2000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483BC4-9C72-468F-B647-9E3AF3C0DFDE}"/>
              </a:ext>
            </a:extLst>
          </p:cNvPr>
          <p:cNvSpPr txBox="1"/>
          <p:nvPr/>
        </p:nvSpPr>
        <p:spPr>
          <a:xfrm>
            <a:off x="964168" y="2082529"/>
            <a:ext cx="3406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1600" kern="0" dirty="0">
                <a:solidFill>
                  <a:srgbClr val="FFAF14"/>
                </a:solidFill>
                <a:latin typeface="Century Gothic" panose="020B0502020202020204"/>
              </a:rPr>
              <a:t>с 2010 года в реестре                   </a:t>
            </a:r>
            <a:r>
              <a:rPr lang="ru-RU" altLang="ru-RU" sz="2000" kern="0" dirty="0">
                <a:solidFill>
                  <a:srgbClr val="293771"/>
                </a:solidFill>
                <a:latin typeface="Century Gothic" panose="020B0502020202020204"/>
              </a:rPr>
              <a:t>«ЗОЛОТАЯ ЛЕТОПИСЬ РЯЗАНСКОГО КРАЯ»</a:t>
            </a:r>
            <a:endParaRPr lang="ru-RU" altLang="ru-RU" sz="1600" kern="0" dirty="0">
              <a:solidFill>
                <a:srgbClr val="FFAF14"/>
              </a:solidFill>
              <a:latin typeface="Century Gothic" panose="020B0502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EDF3E2-C867-4C95-B1F2-EB03AA02E918}"/>
              </a:ext>
            </a:extLst>
          </p:cNvPr>
          <p:cNvSpPr txBox="1"/>
          <p:nvPr/>
        </p:nvSpPr>
        <p:spPr>
          <a:xfrm>
            <a:off x="964168" y="1042418"/>
            <a:ext cx="359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2000" kern="0" dirty="0">
                <a:solidFill>
                  <a:srgbClr val="293771"/>
                </a:solidFill>
                <a:latin typeface="Century Gothic" panose="020B0502020202020204"/>
              </a:rPr>
              <a:t>«ДОВЕРИЕ ПОТРЕБИТЕЛЕЙ»</a:t>
            </a:r>
            <a:endParaRPr lang="ru-RU" sz="2000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0B495B-4C89-4E33-941C-A6F8C64BC595}"/>
              </a:ext>
            </a:extLst>
          </p:cNvPr>
          <p:cNvSpPr txBox="1"/>
          <p:nvPr/>
        </p:nvSpPr>
        <p:spPr>
          <a:xfrm>
            <a:off x="946393" y="1749693"/>
            <a:ext cx="340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kern="0" dirty="0">
                <a:solidFill>
                  <a:srgbClr val="293771"/>
                </a:solidFill>
                <a:latin typeface="Century Gothic" panose="020B0502020202020204"/>
              </a:rPr>
              <a:t>«</a:t>
            </a:r>
            <a:r>
              <a:rPr lang="ru-RU" altLang="ru-RU" sz="2000" kern="0" dirty="0">
                <a:solidFill>
                  <a:srgbClr val="293771"/>
                </a:solidFill>
                <a:latin typeface="Century Gothic" panose="020B0502020202020204"/>
              </a:rPr>
              <a:t>ДЕЛОВЫЕ ИТОГИ ГОДА»</a:t>
            </a:r>
            <a:endParaRPr lang="ru-RU" sz="2000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9FFEB-973F-4A99-A4A4-948C03097BE6}"/>
              </a:ext>
            </a:extLst>
          </p:cNvPr>
          <p:cNvSpPr txBox="1"/>
          <p:nvPr/>
        </p:nvSpPr>
        <p:spPr>
          <a:xfrm>
            <a:off x="6181383" y="1479759"/>
            <a:ext cx="359388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000" b="1" dirty="0">
                <a:solidFill>
                  <a:srgbClr val="FFAF14"/>
                </a:solidFill>
                <a:latin typeface="Century Gothic" panose="020B0502020202020204"/>
              </a:rPr>
              <a:t>3</a:t>
            </a:r>
            <a:r>
              <a:rPr lang="ru-RU" dirty="0">
                <a:solidFill>
                  <a:srgbClr val="FFAF14"/>
                </a:solidFill>
                <a:latin typeface="Century Gothic" panose="020B0502020202020204"/>
              </a:rPr>
              <a:t> </a:t>
            </a:r>
            <a:r>
              <a:rPr lang="ru-RU" sz="1600" dirty="0">
                <a:solidFill>
                  <a:srgbClr val="FFAF14"/>
                </a:solidFill>
                <a:latin typeface="Century Gothic" panose="020B0502020202020204"/>
              </a:rPr>
              <a:t>диплома </a:t>
            </a:r>
            <a:r>
              <a:rPr lang="en-US" sz="1600" dirty="0">
                <a:solidFill>
                  <a:srgbClr val="FFAF14"/>
                </a:solidFill>
                <a:latin typeface="Century Gothic" panose="020B0502020202020204"/>
              </a:rPr>
              <a:t>I</a:t>
            </a:r>
            <a:r>
              <a:rPr lang="ru-RU" sz="1600" dirty="0">
                <a:solidFill>
                  <a:srgbClr val="FFAF14"/>
                </a:solidFill>
                <a:latin typeface="Century Gothic" panose="020B0502020202020204"/>
              </a:rPr>
              <a:t> степени конкурса </a:t>
            </a:r>
            <a:r>
              <a:rPr lang="ru-RU" altLang="ru-RU" sz="2000" kern="0" dirty="0">
                <a:solidFill>
                  <a:srgbClr val="293771"/>
                </a:solidFill>
                <a:latin typeface="Century Gothic" panose="020B0502020202020204"/>
              </a:rPr>
              <a:t>«ЛУЧШИЕ ПРЕДПРИЯТИЯ     И ОРГАНИЗАЦИИ РЯЗАНСКОЙ ОБЛАСТИ»</a:t>
            </a:r>
            <a:endParaRPr lang="ru-RU" altLang="ru-RU" sz="2000" kern="0" dirty="0">
              <a:solidFill>
                <a:srgbClr val="FFAF14"/>
              </a:solidFill>
              <a:latin typeface="Century Gothic" panose="020B0502020202020204"/>
            </a:endParaRPr>
          </a:p>
          <a:p>
            <a:pPr>
              <a:spcBef>
                <a:spcPts val="600"/>
              </a:spcBef>
            </a:pPr>
            <a:endParaRPr lang="ru-RU" sz="1600" dirty="0">
              <a:solidFill>
                <a:srgbClr val="FFAF14"/>
              </a:solidFill>
              <a:latin typeface="Century Gothic" panose="020B050202020202020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120F52-2C23-4631-BEAA-046FAF5FB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25" y="4798988"/>
            <a:ext cx="1602709" cy="2289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630750-E22A-E60A-6A21-97AE8EB71F5C}"/>
              </a:ext>
            </a:extLst>
          </p:cNvPr>
          <p:cNvSpPr txBox="1"/>
          <p:nvPr/>
        </p:nvSpPr>
        <p:spPr>
          <a:xfrm>
            <a:off x="123713" y="3080386"/>
            <a:ext cx="10444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2000" kern="0">
                <a:solidFill>
                  <a:srgbClr val="293771"/>
                </a:solidFill>
                <a:latin typeface="Century Gothic" panose="020B0502020202020204"/>
              </a:defRPr>
            </a:lvl1pPr>
          </a:lstStyle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2021 г. ООО «РГМЭК» заняло почетное второе место во Всероссийском конкурсе «Лучшая энергосбытовая компания России», приняв дебютное участие в номинации «Энергосбытовой производственный проект года», презентуя деятельность в качестве НЭСК с проектом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«РАЗВИТИЕ КОНКУРЕНТНОЙ ДЕЯТЕЛЬНОСТИ У ГАРАНТИРУЮЩЕГО ПОСТАВЩИКА».</a:t>
            </a: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0FD3C36C-AB4F-4E70-8AFC-25E89967D64A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41DB1B-754B-493A-B411-B023F7367865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14/15</a:t>
            </a:r>
          </a:p>
        </p:txBody>
      </p:sp>
    </p:spTree>
    <p:extLst>
      <p:ext uri="{BB962C8B-B14F-4D97-AF65-F5344CB8AC3E}">
        <p14:creationId xmlns:p14="http://schemas.microsoft.com/office/powerpoint/2010/main" val="376426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2877A8-A474-4682-94DE-90BFF4BF0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3" cy="755967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13EF4A-10FF-4924-9DCE-6EAF30D9127C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 flip="none" rotWithShape="1">
            <a:gsLst>
              <a:gs pos="17000">
                <a:srgbClr val="293771">
                  <a:shade val="30000"/>
                  <a:satMod val="115000"/>
                </a:srgbClr>
              </a:gs>
              <a:gs pos="50000">
                <a:srgbClr val="293771">
                  <a:shade val="67500"/>
                  <a:satMod val="115000"/>
                  <a:alpha val="0"/>
                </a:srgbClr>
              </a:gs>
              <a:gs pos="83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90C26-C599-4B33-9865-BE6388F7A7EA}"/>
              </a:ext>
            </a:extLst>
          </p:cNvPr>
          <p:cNvSpPr txBox="1"/>
          <p:nvPr/>
        </p:nvSpPr>
        <p:spPr>
          <a:xfrm>
            <a:off x="7407165" y="5828414"/>
            <a:ext cx="2437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spc="230" dirty="0">
                <a:solidFill>
                  <a:prstClr val="white"/>
                </a:solidFill>
                <a:latin typeface="Century Gothic" panose="020B0502020202020204"/>
              </a:rPr>
              <a:t>БЫТЬ ПАРТНЕРОМ</a:t>
            </a:r>
          </a:p>
          <a:p>
            <a:pPr algn="r"/>
            <a:r>
              <a:rPr lang="ru-RU" sz="1600" spc="20" dirty="0">
                <a:solidFill>
                  <a:prstClr val="white"/>
                </a:solidFill>
                <a:latin typeface="Century Gothic" panose="020B0502020202020204"/>
              </a:rPr>
              <a:t>ЗНАЧИТ СОБЛЮДАТЬ</a:t>
            </a:r>
          </a:p>
          <a:p>
            <a:pPr algn="r"/>
            <a:r>
              <a:rPr lang="ru-RU" sz="1600" spc="40" dirty="0">
                <a:solidFill>
                  <a:prstClr val="white"/>
                </a:solidFill>
                <a:latin typeface="Century Gothic" panose="020B0502020202020204"/>
              </a:rPr>
              <a:t>БАЛАНС ИНТЕРЕСОВ</a:t>
            </a:r>
          </a:p>
          <a:p>
            <a:pPr algn="r"/>
            <a:endParaRPr lang="ru-RU" sz="16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1528F9-614E-41B1-9AD9-64F870A64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26" y="5914039"/>
            <a:ext cx="1290339" cy="11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3A967F-D448-4A46-9DD1-1685ABD1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708" y="2484272"/>
            <a:ext cx="1800225" cy="3590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ГАРАНТИРУЮЩИЙ ПОСТАВЩИК ЭЛЕКТРОЭНЕРГИИ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E22CC5-C24E-4976-8FE0-D8087DD1B454}"/>
              </a:ext>
            </a:extLst>
          </p:cNvPr>
          <p:cNvSpPr txBox="1"/>
          <p:nvPr/>
        </p:nvSpPr>
        <p:spPr>
          <a:xfrm>
            <a:off x="647642" y="2415513"/>
            <a:ext cx="4466366" cy="255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1"/>
              </a:spcBef>
            </a:pP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надёжное и бесперебойное энергоснабжение потребителей на территории </a:t>
            </a:r>
            <a:r>
              <a:rPr lang="ru-RU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Рязани и Рязанской области</a:t>
            </a: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61"/>
              </a:spcBef>
            </a:pP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более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6300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юридических лиц </a:t>
            </a:r>
          </a:p>
          <a:p>
            <a:pPr algn="ctr">
              <a:spcBef>
                <a:spcPts val="661"/>
              </a:spcBef>
            </a:pP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</a:p>
          <a:p>
            <a:pPr algn="just">
              <a:spcBef>
                <a:spcPts val="331"/>
              </a:spcBef>
            </a:pP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свыше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250 000 </a:t>
            </a: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физических лиц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B35AE8-54BA-4319-AE6A-4C60C61BCBCF}"/>
              </a:ext>
            </a:extLst>
          </p:cNvPr>
          <p:cNvSpPr txBox="1"/>
          <p:nvPr/>
        </p:nvSpPr>
        <p:spPr>
          <a:xfrm>
            <a:off x="647641" y="5819845"/>
            <a:ext cx="366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1"/>
              </a:spcBef>
            </a:pP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объём полезного отпуска  в качестве ГП в 2022 году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CDCF8D1-A364-447C-932C-7694F9F620B4}"/>
              </a:ext>
            </a:extLst>
          </p:cNvPr>
          <p:cNvSpPr/>
          <p:nvPr/>
        </p:nvSpPr>
        <p:spPr>
          <a:xfrm>
            <a:off x="694775" y="5166408"/>
            <a:ext cx="5251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1,140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млрд. </a:t>
            </a:r>
            <a:r>
              <a:rPr lang="ru-RU" sz="2400" b="1" dirty="0" err="1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кВт∙ч</a:t>
            </a:r>
            <a:endParaRPr lang="ru-RU" sz="3200" b="1" dirty="0">
              <a:solidFill>
                <a:srgbClr val="2937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41C221-E35B-44A5-B670-239F3FED243B}"/>
              </a:ext>
            </a:extLst>
          </p:cNvPr>
          <p:cNvSpPr/>
          <p:nvPr/>
        </p:nvSpPr>
        <p:spPr>
          <a:xfrm>
            <a:off x="7603692" y="2411827"/>
            <a:ext cx="186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население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DE9FE7C-40D1-43A8-A26B-734A2BEF7380}"/>
              </a:ext>
            </a:extLst>
          </p:cNvPr>
          <p:cNvSpPr/>
          <p:nvPr/>
        </p:nvSpPr>
        <p:spPr>
          <a:xfrm>
            <a:off x="6319627" y="5074395"/>
            <a:ext cx="1758117" cy="676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Aft>
                <a:spcPts val="661"/>
              </a:spcAft>
            </a:pP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предприятия ЖКХ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9BF1E7C-8D25-4E9D-811F-7F6F4502BFB6}"/>
              </a:ext>
            </a:extLst>
          </p:cNvPr>
          <p:cNvSpPr/>
          <p:nvPr/>
        </p:nvSpPr>
        <p:spPr>
          <a:xfrm>
            <a:off x="5005130" y="2801725"/>
            <a:ext cx="3026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крупные промышленные предприятия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096056-B904-44AB-97A5-F6A582A4B5B0}"/>
              </a:ext>
            </a:extLst>
          </p:cNvPr>
          <p:cNvSpPr/>
          <p:nvPr/>
        </p:nvSpPr>
        <p:spPr>
          <a:xfrm>
            <a:off x="6841078" y="5876108"/>
            <a:ext cx="2360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органы власти всех уровней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A928D45-EDD0-421E-AB5D-53A5EC75FDF0}"/>
              </a:ext>
            </a:extLst>
          </p:cNvPr>
          <p:cNvSpPr/>
          <p:nvPr/>
        </p:nvSpPr>
        <p:spPr>
          <a:xfrm>
            <a:off x="5212972" y="3868235"/>
            <a:ext cx="2449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организации среднего и малого бизнеса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D58590A-899F-4864-85CD-308AC60F0F31}"/>
              </a:ext>
            </a:extLst>
          </p:cNvPr>
          <p:cNvSpPr/>
          <p:nvPr/>
        </p:nvSpPr>
        <p:spPr>
          <a:xfrm>
            <a:off x="1" y="1061723"/>
            <a:ext cx="2360652" cy="716928"/>
          </a:xfrm>
          <a:prstGeom prst="rect">
            <a:avLst/>
          </a:prstGeom>
          <a:solidFill>
            <a:srgbClr val="F7A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ый треугольник 43">
            <a:extLst>
              <a:ext uri="{FF2B5EF4-FFF2-40B4-BE49-F238E27FC236}">
                <a16:creationId xmlns:a16="http://schemas.microsoft.com/office/drawing/2014/main" id="{9D864AF4-61B2-445C-99C6-A90B007FA364}"/>
              </a:ext>
            </a:extLst>
          </p:cNvPr>
          <p:cNvSpPr/>
          <p:nvPr/>
        </p:nvSpPr>
        <p:spPr>
          <a:xfrm>
            <a:off x="2351127" y="1059730"/>
            <a:ext cx="716928" cy="716928"/>
          </a:xfrm>
          <a:prstGeom prst="rtTriangle">
            <a:avLst/>
          </a:prstGeom>
          <a:solidFill>
            <a:srgbClr val="F7A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A431A7F-0197-4ACC-AF1D-AC6B83B92868}"/>
              </a:ext>
            </a:extLst>
          </p:cNvPr>
          <p:cNvSpPr/>
          <p:nvPr/>
        </p:nvSpPr>
        <p:spPr>
          <a:xfrm>
            <a:off x="586966" y="986160"/>
            <a:ext cx="25989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 ЛЕТ</a:t>
            </a:r>
            <a:endParaRPr lang="ru-RU" sz="5200" dirty="0">
              <a:solidFill>
                <a:srgbClr val="2937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471849-25B5-49FD-8EC0-074C045A42CC}"/>
              </a:ext>
            </a:extLst>
          </p:cNvPr>
          <p:cNvSpPr/>
          <p:nvPr/>
        </p:nvSpPr>
        <p:spPr>
          <a:xfrm>
            <a:off x="3000709" y="1139302"/>
            <a:ext cx="5509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7A913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СТАБИЛЬНОЙ РАБОТЫ В КАЧЕСТВЕ </a:t>
            </a:r>
          </a:p>
          <a:p>
            <a:r>
              <a:rPr lang="ru-RU" sz="2000" dirty="0">
                <a:solidFill>
                  <a:srgbClr val="F7A913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ГАРАНТИРУЮЩЕГО ПОСТАВЩИКА (ГП)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4AC5973-AE28-44BA-98EC-B3B8D478D2C9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2/15</a:t>
            </a:r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id="{A32835BC-0C74-4594-A015-F467B0C0BEC9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НЕЗАВИСИМАЯ ЭНЕРГОСБЫТОВАЯ КОМПАНИЯ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D58590A-899F-4864-85CD-308AC60F0F31}"/>
              </a:ext>
            </a:extLst>
          </p:cNvPr>
          <p:cNvSpPr/>
          <p:nvPr/>
        </p:nvSpPr>
        <p:spPr>
          <a:xfrm>
            <a:off x="1" y="1061723"/>
            <a:ext cx="2284452" cy="716928"/>
          </a:xfrm>
          <a:prstGeom prst="rect">
            <a:avLst/>
          </a:prstGeom>
          <a:solidFill>
            <a:srgbClr val="F7A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ый треугольник 43">
            <a:extLst>
              <a:ext uri="{FF2B5EF4-FFF2-40B4-BE49-F238E27FC236}">
                <a16:creationId xmlns:a16="http://schemas.microsoft.com/office/drawing/2014/main" id="{9D864AF4-61B2-445C-99C6-A90B007FA364}"/>
              </a:ext>
            </a:extLst>
          </p:cNvPr>
          <p:cNvSpPr/>
          <p:nvPr/>
        </p:nvSpPr>
        <p:spPr>
          <a:xfrm>
            <a:off x="2284452" y="1059730"/>
            <a:ext cx="716928" cy="716928"/>
          </a:xfrm>
          <a:prstGeom prst="rtTriangle">
            <a:avLst/>
          </a:prstGeom>
          <a:solidFill>
            <a:srgbClr val="F7A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A431A7F-0197-4ACC-AF1D-AC6B83B92868}"/>
              </a:ext>
            </a:extLst>
          </p:cNvPr>
          <p:cNvSpPr/>
          <p:nvPr/>
        </p:nvSpPr>
        <p:spPr>
          <a:xfrm>
            <a:off x="510766" y="975646"/>
            <a:ext cx="25989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 ЛЕТ</a:t>
            </a:r>
            <a:endParaRPr lang="ru-RU" sz="5200" dirty="0">
              <a:solidFill>
                <a:srgbClr val="2937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4471849-25B5-49FD-8EC0-074C045A42CC}"/>
              </a:ext>
            </a:extLst>
          </p:cNvPr>
          <p:cNvSpPr/>
          <p:nvPr/>
        </p:nvSpPr>
        <p:spPr>
          <a:xfrm>
            <a:off x="2924509" y="1139302"/>
            <a:ext cx="7485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7A913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ДИНАМИЧНОГО РАЗВИТИЯ В КАЧЕСТВЕ НЕЗАВИСИМОЙ ЭНЕРГОСБЫТОВОЙ КОМПАНИИ (НЭСК)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4AC5973-AE28-44BA-98EC-B3B8D478D2C9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3/15</a:t>
            </a:r>
          </a:p>
        </p:txBody>
      </p:sp>
      <p:sp>
        <p:nvSpPr>
          <p:cNvPr id="39" name="Прямоугольный треугольник 38">
            <a:extLst>
              <a:ext uri="{FF2B5EF4-FFF2-40B4-BE49-F238E27FC236}">
                <a16:creationId xmlns:a16="http://schemas.microsoft.com/office/drawing/2014/main" id="{A32835BC-0C74-4594-A015-F467B0C0BEC9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F0173C-2DA0-4BC2-B879-1BB60C86A50B}"/>
              </a:ext>
            </a:extLst>
          </p:cNvPr>
          <p:cNvSpPr txBox="1"/>
          <p:nvPr/>
        </p:nvSpPr>
        <p:spPr>
          <a:xfrm>
            <a:off x="5402244" y="5827084"/>
            <a:ext cx="5097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1"/>
              </a:spcBef>
            </a:pPr>
            <a:r>
              <a:rPr lang="ru-RU" sz="20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доля НЭСК </a:t>
            </a:r>
            <a:r>
              <a:rPr lang="ru-RU" sz="20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совокупном объёме полезного отпуска электроэнергии компании в 2022 году </a:t>
            </a:r>
            <a:r>
              <a:rPr lang="ru-RU" sz="20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составила 36 %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7FC70C-3CAB-48E2-95DF-BF30715AFAA7}"/>
              </a:ext>
            </a:extLst>
          </p:cNvPr>
          <p:cNvSpPr txBox="1"/>
          <p:nvPr/>
        </p:nvSpPr>
        <p:spPr>
          <a:xfrm>
            <a:off x="5397313" y="2540694"/>
            <a:ext cx="400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1"/>
              </a:spcBef>
            </a:pPr>
            <a:r>
              <a:rPr lang="ru-RU" sz="20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объём полезного отпуска в качестве НЭСК в 2022 году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A389939-A369-4589-8B07-B2702E9E3C1D}"/>
              </a:ext>
            </a:extLst>
          </p:cNvPr>
          <p:cNvSpPr/>
          <p:nvPr/>
        </p:nvSpPr>
        <p:spPr>
          <a:xfrm>
            <a:off x="5400513" y="1967749"/>
            <a:ext cx="469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643</a:t>
            </a:r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 </a:t>
            </a:r>
            <a:r>
              <a:rPr lang="ru-RU" sz="3200" b="1" dirty="0" err="1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кВт∙ч</a:t>
            </a:r>
            <a:endParaRPr lang="ru-RU" sz="4000" b="1" dirty="0">
              <a:solidFill>
                <a:srgbClr val="2937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2313E4-C768-4F03-A1AD-80A73EDC790F}"/>
              </a:ext>
            </a:extLst>
          </p:cNvPr>
          <p:cNvSpPr txBox="1"/>
          <p:nvPr/>
        </p:nvSpPr>
        <p:spPr>
          <a:xfrm>
            <a:off x="609619" y="1962244"/>
            <a:ext cx="4444289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61"/>
              </a:spcBef>
            </a:pPr>
            <a:r>
              <a:rPr lang="ru-RU" sz="32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2010</a:t>
            </a:r>
            <a:r>
              <a:rPr lang="ru-RU" sz="16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года</a:t>
            </a:r>
            <a:endParaRPr lang="ru-RU" sz="1600" dirty="0">
              <a:solidFill>
                <a:srgbClr val="29377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036E01-B231-4C39-AE78-75586EAB09FB}"/>
              </a:ext>
            </a:extLst>
          </p:cNvPr>
          <p:cNvSpPr txBox="1"/>
          <p:nvPr/>
        </p:nvSpPr>
        <p:spPr>
          <a:xfrm>
            <a:off x="600073" y="4741574"/>
            <a:ext cx="3973564" cy="175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61"/>
              </a:spcBef>
            </a:pPr>
            <a:r>
              <a:rPr lang="ru-RU" sz="20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поставка электроэнергии предприятиям </a:t>
            </a:r>
            <a:r>
              <a:rPr lang="ru-RU" sz="20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 пределами своей зоны деятельности как гарантирующего поставщика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D705B2-F5E1-4A8C-A839-ADCBBACBD678}"/>
              </a:ext>
            </a:extLst>
          </p:cNvPr>
          <p:cNvSpPr txBox="1"/>
          <p:nvPr/>
        </p:nvSpPr>
        <p:spPr>
          <a:xfrm>
            <a:off x="600073" y="2543562"/>
            <a:ext cx="3722102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61"/>
              </a:spcBef>
            </a:pPr>
            <a:r>
              <a:rPr lang="ru-RU" sz="20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профессиональный участник оптового рынка электроэнергии и мощности (</a:t>
            </a:r>
            <a:r>
              <a:rPr lang="ru-RU" sz="20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ОРЭМ</a:t>
            </a:r>
            <a:r>
              <a:rPr lang="ru-RU" sz="20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4062022D-2201-4548-AC8A-444C1E4BE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368559"/>
              </p:ext>
            </p:extLst>
          </p:nvPr>
        </p:nvGraphicFramePr>
        <p:xfrm>
          <a:off x="6609051" y="3127418"/>
          <a:ext cx="3471850" cy="283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13E8250-7834-447B-8F61-47519BF22DB4}"/>
              </a:ext>
            </a:extLst>
          </p:cNvPr>
          <p:cNvSpPr txBox="1"/>
          <p:nvPr/>
        </p:nvSpPr>
        <p:spPr>
          <a:xfrm>
            <a:off x="5730127" y="3345935"/>
            <a:ext cx="1578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36%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693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FB279035-7340-44F2-8B9A-CBEDD048CA08}"/>
              </a:ext>
            </a:extLst>
          </p:cNvPr>
          <p:cNvSpPr/>
          <p:nvPr/>
        </p:nvSpPr>
        <p:spPr>
          <a:xfrm rot="15218837">
            <a:off x="1611702" y="3239202"/>
            <a:ext cx="1647589" cy="2759889"/>
          </a:xfrm>
          <a:prstGeom prst="triangle">
            <a:avLst/>
          </a:prstGeom>
          <a:gradFill>
            <a:gsLst>
              <a:gs pos="50000">
                <a:srgbClr val="FCE18F"/>
              </a:gs>
              <a:gs pos="20000">
                <a:srgbClr val="F7A913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ГЕОГРАФИЯ ПРОДАЖ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F4D476-415C-49AB-A5B3-3B975C17EFEB}"/>
              </a:ext>
            </a:extLst>
          </p:cNvPr>
          <p:cNvSpPr txBox="1"/>
          <p:nvPr/>
        </p:nvSpPr>
        <p:spPr>
          <a:xfrm>
            <a:off x="7189595" y="7126972"/>
            <a:ext cx="35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2317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2012 г.  </a:t>
            </a:r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Рязанская область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E301E9A-4F5D-487C-91EE-1E44AE564C09}"/>
              </a:ext>
            </a:extLst>
          </p:cNvPr>
          <p:cNvSpPr/>
          <p:nvPr/>
        </p:nvSpPr>
        <p:spPr>
          <a:xfrm>
            <a:off x="628778" y="978440"/>
            <a:ext cx="3286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в</a:t>
            </a:r>
            <a:r>
              <a:rPr lang="ru-RU" sz="2800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  <a:r>
              <a:rPr lang="ru-RU" sz="3200" b="1" dirty="0">
                <a:solidFill>
                  <a:srgbClr val="123170"/>
                </a:solidFill>
                <a:latin typeface="Century Gothic" panose="020B0502020202020204"/>
              </a:rPr>
              <a:t>2012</a:t>
            </a:r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 году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4B76E0-43DD-4F6B-BC78-54E3B1C7993B}"/>
              </a:ext>
            </a:extLst>
          </p:cNvPr>
          <p:cNvSpPr txBox="1"/>
          <p:nvPr/>
        </p:nvSpPr>
        <p:spPr>
          <a:xfrm>
            <a:off x="629487" y="1489081"/>
            <a:ext cx="4356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ООО «РГМЭК» начало осуществлять непосредственно покупку электроэнергии (мощности) на ОРЭМ в интересах своих первых потребителей в качестве НЭСК (тогда на территории только Рязанской области)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5E5037-DB3F-4DDE-9298-EEB043383EEF}"/>
              </a:ext>
            </a:extLst>
          </p:cNvPr>
          <p:cNvSpPr/>
          <p:nvPr/>
        </p:nvSpPr>
        <p:spPr>
          <a:xfrm>
            <a:off x="667118" y="4368287"/>
            <a:ext cx="58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123170"/>
                </a:solidFill>
                <a:latin typeface="Century Gothic" panose="020B0502020202020204"/>
              </a:rPr>
              <a:t>1</a:t>
            </a:r>
            <a:endParaRPr lang="ru-RU" sz="3600" b="1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67AA071-2C0D-44E1-974A-C3C0850EC012}"/>
              </a:ext>
            </a:extLst>
          </p:cNvPr>
          <p:cNvSpPr/>
          <p:nvPr/>
        </p:nvSpPr>
        <p:spPr>
          <a:xfrm>
            <a:off x="673647" y="4028869"/>
            <a:ext cx="1174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7A913"/>
                </a:solidFill>
                <a:latin typeface="Century Gothic" panose="020B0502020202020204"/>
              </a:rPr>
              <a:t>2012</a:t>
            </a:r>
            <a:endParaRPr lang="ru-RU" sz="1600" dirty="0">
              <a:solidFill>
                <a:srgbClr val="F7A913"/>
              </a:solidFill>
              <a:latin typeface="Century Gothic" panose="020B0502020202020204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55D55A1-6245-46C3-A89A-54B69CCEA20B}"/>
              </a:ext>
            </a:extLst>
          </p:cNvPr>
          <p:cNvSpPr/>
          <p:nvPr/>
        </p:nvSpPr>
        <p:spPr>
          <a:xfrm>
            <a:off x="3945074" y="4037032"/>
            <a:ext cx="926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7A913"/>
                </a:solidFill>
                <a:latin typeface="Century Gothic" panose="020B0502020202020204"/>
              </a:rPr>
              <a:t>2023</a:t>
            </a:r>
            <a:endParaRPr lang="ru-RU" sz="1600" dirty="0">
              <a:solidFill>
                <a:srgbClr val="F7A913"/>
              </a:solidFill>
              <a:latin typeface="Century Gothic" panose="020B050202020202020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114401-863B-4FB8-B7F5-1992A0B6329E}"/>
              </a:ext>
            </a:extLst>
          </p:cNvPr>
          <p:cNvSpPr txBox="1"/>
          <p:nvPr/>
        </p:nvSpPr>
        <p:spPr>
          <a:xfrm>
            <a:off x="628206" y="5665038"/>
            <a:ext cx="420286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на сегодняшний день компания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B702C08-78D3-4C70-949B-E8001842ED4D}"/>
              </a:ext>
            </a:extLst>
          </p:cNvPr>
          <p:cNvSpPr/>
          <p:nvPr/>
        </p:nvSpPr>
        <p:spPr>
          <a:xfrm>
            <a:off x="3675060" y="4300969"/>
            <a:ext cx="988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93771"/>
                </a:solidFill>
                <a:latin typeface="Century Gothic" panose="020B0502020202020204"/>
              </a:rPr>
              <a:t>19</a:t>
            </a:r>
            <a:endParaRPr lang="ru-RU" sz="3600" b="1" dirty="0">
              <a:solidFill>
                <a:srgbClr val="293771"/>
              </a:solidFill>
              <a:latin typeface="Century Gothic" panose="020B050202020202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D3E953-BB86-41C8-9300-67727C0B8422}"/>
              </a:ext>
            </a:extLst>
          </p:cNvPr>
          <p:cNvSpPr txBox="1"/>
          <p:nvPr/>
        </p:nvSpPr>
        <p:spPr>
          <a:xfrm>
            <a:off x="634101" y="5938653"/>
            <a:ext cx="443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представлена </a:t>
            </a:r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в</a:t>
            </a:r>
            <a:r>
              <a:rPr lang="ru-RU" sz="1600" b="1" dirty="0">
                <a:solidFill>
                  <a:srgbClr val="293771"/>
                </a:solidFill>
                <a:latin typeface="Century Gothic" panose="020B0502020202020204"/>
              </a:rPr>
              <a:t> </a:t>
            </a:r>
            <a:r>
              <a:rPr lang="ru-RU" sz="3200" b="1" dirty="0">
                <a:solidFill>
                  <a:srgbClr val="293771"/>
                </a:solidFill>
                <a:latin typeface="Century Gothic" panose="020B0502020202020204"/>
              </a:rPr>
              <a:t>19</a:t>
            </a:r>
            <a:r>
              <a:rPr lang="ru-RU" sz="1600" b="1" dirty="0">
                <a:solidFill>
                  <a:srgbClr val="293771"/>
                </a:solidFill>
                <a:latin typeface="Century Gothic" panose="020B0502020202020204"/>
              </a:rPr>
              <a:t> </a:t>
            </a:r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субъектах РФ</a:t>
            </a:r>
            <a:endParaRPr lang="ru-RU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83B463-7738-424F-A203-2B776E8109AB}"/>
              </a:ext>
            </a:extLst>
          </p:cNvPr>
          <p:cNvSpPr txBox="1"/>
          <p:nvPr/>
        </p:nvSpPr>
        <p:spPr>
          <a:xfrm>
            <a:off x="619695" y="6304997"/>
            <a:ext cx="443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23170"/>
                </a:solidFill>
                <a:latin typeface="Century Gothic" panose="020B0502020202020204"/>
              </a:rPr>
              <a:t>(</a:t>
            </a: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во всех </a:t>
            </a:r>
            <a:r>
              <a:rPr lang="ru-RU" sz="3200" b="1" dirty="0">
                <a:solidFill>
                  <a:srgbClr val="123170"/>
                </a:solidFill>
                <a:latin typeface="Century Gothic" panose="020B0502020202020204"/>
              </a:rPr>
              <a:t>8</a:t>
            </a:r>
            <a:r>
              <a:rPr lang="ru-RU" sz="1600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федеральных округах</a:t>
            </a: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)</a:t>
            </a:r>
          </a:p>
        </p:txBody>
      </p:sp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E2485EC3-3934-D118-A1B2-3C15B9B34283}"/>
              </a:ext>
            </a:extLst>
          </p:cNvPr>
          <p:cNvSpPr/>
          <p:nvPr/>
        </p:nvSpPr>
        <p:spPr>
          <a:xfrm>
            <a:off x="6337479" y="959857"/>
            <a:ext cx="3989804" cy="6595821"/>
          </a:xfrm>
          <a:prstGeom prst="round1Rect">
            <a:avLst/>
          </a:prstGeom>
          <a:gradFill>
            <a:gsLst>
              <a:gs pos="53000">
                <a:srgbClr val="FCE18F"/>
              </a:gs>
              <a:gs pos="14000">
                <a:srgbClr val="F8BA42"/>
              </a:gs>
              <a:gs pos="84000">
                <a:srgbClr val="FFFFFF">
                  <a:alpha val="88000"/>
                </a:srgbClr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Прямоугольник: один скругленный угол 6">
            <a:extLst>
              <a:ext uri="{FF2B5EF4-FFF2-40B4-BE49-F238E27FC236}">
                <a16:creationId xmlns:a16="http://schemas.microsoft.com/office/drawing/2014/main" id="{75646F5A-1C29-C575-6837-1C3EBAA28E10}"/>
              </a:ext>
            </a:extLst>
          </p:cNvPr>
          <p:cNvSpPr/>
          <p:nvPr/>
        </p:nvSpPr>
        <p:spPr>
          <a:xfrm>
            <a:off x="6337705" y="1362837"/>
            <a:ext cx="3976436" cy="5696899"/>
          </a:xfrm>
          <a:prstGeom prst="round1Rect">
            <a:avLst/>
          </a:prstGeom>
          <a:gradFill>
            <a:gsLst>
              <a:gs pos="23000">
                <a:srgbClr val="335AA4">
                  <a:alpha val="88000"/>
                </a:srgbClr>
              </a:gs>
              <a:gs pos="8000">
                <a:srgbClr val="293771">
                  <a:alpha val="88000"/>
                </a:srgbClr>
              </a:gs>
              <a:gs pos="93000">
                <a:srgbClr val="FFFFFF">
                  <a:alpha val="0"/>
                </a:srgbClr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Прямоугольник: один скругленный угол 7">
            <a:extLst>
              <a:ext uri="{FF2B5EF4-FFF2-40B4-BE49-F238E27FC236}">
                <a16:creationId xmlns:a16="http://schemas.microsoft.com/office/drawing/2014/main" id="{F7AA15EB-4166-4D50-B111-3C9125FB6036}"/>
              </a:ext>
            </a:extLst>
          </p:cNvPr>
          <p:cNvSpPr/>
          <p:nvPr/>
        </p:nvSpPr>
        <p:spPr>
          <a:xfrm>
            <a:off x="6337479" y="3020834"/>
            <a:ext cx="3989804" cy="4548822"/>
          </a:xfrm>
          <a:prstGeom prst="round1Rect">
            <a:avLst/>
          </a:prstGeom>
          <a:gradFill>
            <a:gsLst>
              <a:gs pos="53000">
                <a:srgbClr val="FCE18F"/>
              </a:gs>
              <a:gs pos="14000">
                <a:srgbClr val="F8BA42"/>
              </a:gs>
              <a:gs pos="84000">
                <a:srgbClr val="FFFFFF">
                  <a:alpha val="88000"/>
                </a:srgbClr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Прямоугольник: один скругленный угол 8">
            <a:extLst>
              <a:ext uri="{FF2B5EF4-FFF2-40B4-BE49-F238E27FC236}">
                <a16:creationId xmlns:a16="http://schemas.microsoft.com/office/drawing/2014/main" id="{43DC958B-7F8A-9BE0-CC99-95D1E6D5EE68}"/>
              </a:ext>
            </a:extLst>
          </p:cNvPr>
          <p:cNvSpPr/>
          <p:nvPr/>
        </p:nvSpPr>
        <p:spPr>
          <a:xfrm>
            <a:off x="6341007" y="3729310"/>
            <a:ext cx="3820327" cy="3826367"/>
          </a:xfrm>
          <a:prstGeom prst="round1Rect">
            <a:avLst/>
          </a:prstGeom>
          <a:gradFill>
            <a:gsLst>
              <a:gs pos="23000">
                <a:srgbClr val="335AA4">
                  <a:alpha val="88000"/>
                </a:srgbClr>
              </a:gs>
              <a:gs pos="8000">
                <a:srgbClr val="293771">
                  <a:alpha val="88000"/>
                </a:srgbClr>
              </a:gs>
              <a:gs pos="93000">
                <a:srgbClr val="FFFFFF">
                  <a:alpha val="0"/>
                </a:srgbClr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Прямоугольник: один скругленный угол 9">
            <a:extLst>
              <a:ext uri="{FF2B5EF4-FFF2-40B4-BE49-F238E27FC236}">
                <a16:creationId xmlns:a16="http://schemas.microsoft.com/office/drawing/2014/main" id="{AAA35C4B-8EFA-EDCC-B3D2-0929DB5C1A44}"/>
              </a:ext>
            </a:extLst>
          </p:cNvPr>
          <p:cNvSpPr/>
          <p:nvPr/>
        </p:nvSpPr>
        <p:spPr>
          <a:xfrm>
            <a:off x="6354802" y="4428551"/>
            <a:ext cx="3644801" cy="2682134"/>
          </a:xfrm>
          <a:prstGeom prst="round1Rect">
            <a:avLst/>
          </a:prstGeom>
          <a:gradFill>
            <a:gsLst>
              <a:gs pos="53000">
                <a:srgbClr val="FCE18F"/>
              </a:gs>
              <a:gs pos="14000">
                <a:srgbClr val="F8BA42"/>
              </a:gs>
              <a:gs pos="84000">
                <a:srgbClr val="FFFFFF">
                  <a:alpha val="88000"/>
                </a:srgbClr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Прямоугольник: один скругленный угол 10">
            <a:extLst>
              <a:ext uri="{FF2B5EF4-FFF2-40B4-BE49-F238E27FC236}">
                <a16:creationId xmlns:a16="http://schemas.microsoft.com/office/drawing/2014/main" id="{6EB02AA8-685B-D577-B562-3B410397677D}"/>
              </a:ext>
            </a:extLst>
          </p:cNvPr>
          <p:cNvSpPr/>
          <p:nvPr/>
        </p:nvSpPr>
        <p:spPr>
          <a:xfrm>
            <a:off x="6337479" y="5693920"/>
            <a:ext cx="3504757" cy="1875737"/>
          </a:xfrm>
          <a:prstGeom prst="round1Rect">
            <a:avLst/>
          </a:prstGeom>
          <a:gradFill>
            <a:gsLst>
              <a:gs pos="28000">
                <a:srgbClr val="335AA4">
                  <a:alpha val="91000"/>
                </a:srgbClr>
              </a:gs>
              <a:gs pos="4000">
                <a:srgbClr val="293771">
                  <a:alpha val="92000"/>
                </a:srgbClr>
              </a:gs>
              <a:gs pos="90000">
                <a:srgbClr val="FFFFFF">
                  <a:alpha val="83000"/>
                </a:srgbClr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Прямоугольник: один скругленный угол 11">
            <a:extLst>
              <a:ext uri="{FF2B5EF4-FFF2-40B4-BE49-F238E27FC236}">
                <a16:creationId xmlns:a16="http://schemas.microsoft.com/office/drawing/2014/main" id="{EE25E92B-FD48-E54F-C91C-81DF9BE71CCB}"/>
              </a:ext>
            </a:extLst>
          </p:cNvPr>
          <p:cNvSpPr/>
          <p:nvPr/>
        </p:nvSpPr>
        <p:spPr>
          <a:xfrm>
            <a:off x="6324337" y="6268560"/>
            <a:ext cx="3308688" cy="834289"/>
          </a:xfrm>
          <a:prstGeom prst="round1Rect">
            <a:avLst/>
          </a:prstGeom>
          <a:gradFill>
            <a:gsLst>
              <a:gs pos="53000">
                <a:srgbClr val="FCE18F"/>
              </a:gs>
              <a:gs pos="14000">
                <a:srgbClr val="F8BA42"/>
              </a:gs>
              <a:gs pos="84000">
                <a:srgbClr val="FFFFFF">
                  <a:alpha val="88000"/>
                </a:srgbClr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Прямоугольник: один скругленный угол 12">
            <a:extLst>
              <a:ext uri="{FF2B5EF4-FFF2-40B4-BE49-F238E27FC236}">
                <a16:creationId xmlns:a16="http://schemas.microsoft.com/office/drawing/2014/main" id="{62AA13AD-5DAF-F4B9-C885-C7848419368F}"/>
              </a:ext>
            </a:extLst>
          </p:cNvPr>
          <p:cNvSpPr/>
          <p:nvPr/>
        </p:nvSpPr>
        <p:spPr>
          <a:xfrm>
            <a:off x="6337479" y="6966078"/>
            <a:ext cx="3183665" cy="605533"/>
          </a:xfrm>
          <a:prstGeom prst="round1Rect">
            <a:avLst/>
          </a:prstGeom>
          <a:gradFill>
            <a:gsLst>
              <a:gs pos="25000">
                <a:srgbClr val="2E4E93">
                  <a:alpha val="92000"/>
                </a:srgbClr>
              </a:gs>
              <a:gs pos="10000">
                <a:srgbClr val="293771">
                  <a:alpha val="91000"/>
                </a:srgbClr>
              </a:gs>
              <a:gs pos="89000">
                <a:srgbClr val="FFFFFF"/>
              </a:gs>
            </a:gsLst>
            <a:lin ang="24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AF85B-9A01-871D-C09C-42ACC7984D4B}"/>
              </a:ext>
            </a:extLst>
          </p:cNvPr>
          <p:cNvSpPr txBox="1"/>
          <p:nvPr/>
        </p:nvSpPr>
        <p:spPr>
          <a:xfrm>
            <a:off x="5260203" y="7067952"/>
            <a:ext cx="353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2317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2012 г.  </a:t>
            </a:r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Рязанская область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1258F0-8769-1BF3-5F96-B44731831151}"/>
              </a:ext>
            </a:extLst>
          </p:cNvPr>
          <p:cNvSpPr txBox="1"/>
          <p:nvPr/>
        </p:nvSpPr>
        <p:spPr>
          <a:xfrm>
            <a:off x="5230782" y="6268563"/>
            <a:ext cx="409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2014 г.  Республика Татарстан</a:t>
            </a:r>
          </a:p>
          <a:p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Кемеровская область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EFDB16-389F-B4F3-FE4C-21590334B6B4}"/>
              </a:ext>
            </a:extLst>
          </p:cNvPr>
          <p:cNvSpPr txBox="1"/>
          <p:nvPr/>
        </p:nvSpPr>
        <p:spPr>
          <a:xfrm>
            <a:off x="5230782" y="5633490"/>
            <a:ext cx="469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2317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2015 г.  </a:t>
            </a:r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Республика Башкортостан</a:t>
            </a:r>
          </a:p>
          <a:p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Челябинская область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038522-8802-2E46-31F0-BBCB071616B3}"/>
              </a:ext>
            </a:extLst>
          </p:cNvPr>
          <p:cNvSpPr txBox="1"/>
          <p:nvPr/>
        </p:nvSpPr>
        <p:spPr>
          <a:xfrm>
            <a:off x="5237533" y="4428551"/>
            <a:ext cx="44062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2017 г.  Ростовская область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Ленинградская область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Владимирская область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Хабаровский край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A76E3-0C57-0EAF-9816-33B9A8E309FD}"/>
              </a:ext>
            </a:extLst>
          </p:cNvPr>
          <p:cNvSpPr txBox="1"/>
          <p:nvPr/>
        </p:nvSpPr>
        <p:spPr>
          <a:xfrm>
            <a:off x="5245271" y="3764011"/>
            <a:ext cx="422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2317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2019 г.  </a:t>
            </a:r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Ставропольский край</a:t>
            </a:r>
          </a:p>
          <a:p>
            <a:r>
              <a:rPr lang="ru-RU" dirty="0">
                <a:solidFill>
                  <a:prstClr val="white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Белгородская область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16C945-899F-BA07-56D1-E12B17AABAAF}"/>
              </a:ext>
            </a:extLst>
          </p:cNvPr>
          <p:cNvSpPr txBox="1"/>
          <p:nvPr/>
        </p:nvSpPr>
        <p:spPr>
          <a:xfrm>
            <a:off x="5230782" y="3057250"/>
            <a:ext cx="389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2021 г.  Вологодская область</a:t>
            </a:r>
          </a:p>
          <a:p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Иркутская 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099A28-C7D0-4D30-8C36-5C0D3DC3C02E}"/>
              </a:ext>
            </a:extLst>
          </p:cNvPr>
          <p:cNvSpPr txBox="1"/>
          <p:nvPr/>
        </p:nvSpPr>
        <p:spPr>
          <a:xfrm>
            <a:off x="5230782" y="1400304"/>
            <a:ext cx="4768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2022 г.  </a:t>
            </a: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Свердловская область 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Красноярский край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Приморский край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Республика Карелия</a:t>
            </a: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FFFFFF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                Республика Северная Осетия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296C1B-CA50-89D1-3AFE-839277BB817F}"/>
              </a:ext>
            </a:extLst>
          </p:cNvPr>
          <p:cNvSpPr txBox="1"/>
          <p:nvPr/>
        </p:nvSpPr>
        <p:spPr>
          <a:xfrm>
            <a:off x="5237533" y="959858"/>
            <a:ext cx="389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4488D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2023 г.  Московская область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078796-600F-4B0F-9FA3-325A90646BA3}"/>
              </a:ext>
            </a:extLst>
          </p:cNvPr>
          <p:cNvSpPr txBox="1"/>
          <p:nvPr/>
        </p:nvSpPr>
        <p:spPr>
          <a:xfrm>
            <a:off x="9407804" y="6568916"/>
            <a:ext cx="147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2317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Субъект РФ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554C5776-665C-4946-9DC8-9EA1E81D9D14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AFB24C-2057-4BEF-B394-A25B0DA5E621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10576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8DA945CB-77E2-47BA-95B9-26B87CF1274F}"/>
              </a:ext>
            </a:extLst>
          </p:cNvPr>
          <p:cNvSpPr/>
          <p:nvPr/>
        </p:nvSpPr>
        <p:spPr>
          <a:xfrm rot="15218837">
            <a:off x="1497200" y="578307"/>
            <a:ext cx="1647589" cy="2759889"/>
          </a:xfrm>
          <a:prstGeom prst="triangle">
            <a:avLst/>
          </a:prstGeom>
          <a:gradFill>
            <a:gsLst>
              <a:gs pos="50000">
                <a:srgbClr val="FCE18F"/>
              </a:gs>
              <a:gs pos="20000">
                <a:srgbClr val="F7A913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ПЕРСПЕКТИВЫ РАЗВИТИЯ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AFB24C-2057-4BEF-B394-A25B0DA5E621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5/15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554C5776-665C-4946-9DC8-9EA1E81D9D14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C2AD97-7D50-45A2-92B9-38A2937369CA}"/>
              </a:ext>
            </a:extLst>
          </p:cNvPr>
          <p:cNvSpPr txBox="1"/>
          <p:nvPr/>
        </p:nvSpPr>
        <p:spPr>
          <a:xfrm>
            <a:off x="4982941" y="963988"/>
            <a:ext cx="55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rgbClr val="123170"/>
                </a:solidFill>
                <a:latin typeface="Century Gothic" panose="020B0502020202020204"/>
              </a:rPr>
              <a:t>в 2023-2024 годах поставка электроэнергии будет осуществляться потребителям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B19BB52-9479-4F10-B093-E720829B7E7B}"/>
              </a:ext>
            </a:extLst>
          </p:cNvPr>
          <p:cNvSpPr txBox="1"/>
          <p:nvPr/>
        </p:nvSpPr>
        <p:spPr>
          <a:xfrm>
            <a:off x="5064408" y="1451239"/>
            <a:ext cx="420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в</a:t>
            </a:r>
            <a:r>
              <a:rPr lang="ru-RU" sz="1600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  <a:r>
              <a:rPr lang="ru-RU" sz="3200" b="1" dirty="0">
                <a:solidFill>
                  <a:srgbClr val="123170"/>
                </a:solidFill>
                <a:latin typeface="Century Gothic" panose="020B0502020202020204"/>
              </a:rPr>
              <a:t>20</a:t>
            </a:r>
            <a:r>
              <a:rPr lang="ru-RU" sz="1600" b="1" dirty="0">
                <a:solidFill>
                  <a:srgbClr val="123170"/>
                </a:solidFill>
                <a:latin typeface="Century Gothic" panose="020B0502020202020204"/>
              </a:rPr>
              <a:t> </a:t>
            </a:r>
            <a:r>
              <a:rPr lang="ru-RU" b="1" dirty="0">
                <a:solidFill>
                  <a:srgbClr val="123170"/>
                </a:solidFill>
                <a:latin typeface="Century Gothic" panose="020B0502020202020204"/>
              </a:rPr>
              <a:t>субъектах РФ</a:t>
            </a:r>
            <a:endParaRPr lang="ru-RU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21AC08B-CAA0-4850-82E2-9C951DF44F94}"/>
              </a:ext>
            </a:extLst>
          </p:cNvPr>
          <p:cNvSpPr/>
          <p:nvPr/>
        </p:nvSpPr>
        <p:spPr>
          <a:xfrm>
            <a:off x="343833" y="1534858"/>
            <a:ext cx="908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123170"/>
                </a:solidFill>
                <a:latin typeface="Century Gothic" panose="020B0502020202020204"/>
              </a:rPr>
              <a:t>19</a:t>
            </a:r>
            <a:endParaRPr lang="ru-RU" sz="3600" b="1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E0BC789-EF68-4A31-BEA7-FC5F194544FD}"/>
              </a:ext>
            </a:extLst>
          </p:cNvPr>
          <p:cNvSpPr/>
          <p:nvPr/>
        </p:nvSpPr>
        <p:spPr>
          <a:xfrm>
            <a:off x="406342" y="1195440"/>
            <a:ext cx="1174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7A913"/>
                </a:solidFill>
                <a:latin typeface="Century Gothic" panose="020B0502020202020204"/>
              </a:rPr>
              <a:t>2023</a:t>
            </a:r>
            <a:endParaRPr lang="ru-RU" sz="1600" dirty="0">
              <a:solidFill>
                <a:srgbClr val="F7A913"/>
              </a:solidFill>
              <a:latin typeface="Century Gothic" panose="020B0502020202020204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1854E8A-829D-4E89-B85B-7A2C9BC7472D}"/>
              </a:ext>
            </a:extLst>
          </p:cNvPr>
          <p:cNvSpPr/>
          <p:nvPr/>
        </p:nvSpPr>
        <p:spPr>
          <a:xfrm>
            <a:off x="2884930" y="1215301"/>
            <a:ext cx="175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7A913"/>
                </a:solidFill>
                <a:latin typeface="Century Gothic" panose="020B0502020202020204"/>
              </a:rPr>
              <a:t>2023-2024</a:t>
            </a:r>
            <a:endParaRPr lang="ru-RU" sz="1600" dirty="0">
              <a:solidFill>
                <a:srgbClr val="F7A913"/>
              </a:solidFill>
              <a:latin typeface="Century Gothic" panose="020B0502020202020204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4E23E89-A817-45D1-B22A-9E1612A0AFD7}"/>
              </a:ext>
            </a:extLst>
          </p:cNvPr>
          <p:cNvSpPr/>
          <p:nvPr/>
        </p:nvSpPr>
        <p:spPr>
          <a:xfrm>
            <a:off x="3393104" y="1534857"/>
            <a:ext cx="988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123170"/>
                </a:solidFill>
                <a:latin typeface="Century Gothic" panose="020B0502020202020204"/>
              </a:rPr>
              <a:t>20</a:t>
            </a:r>
            <a:endParaRPr lang="ru-RU" sz="3600" b="1" dirty="0">
              <a:solidFill>
                <a:srgbClr val="123170"/>
              </a:solidFill>
              <a:latin typeface="Century Gothic" panose="020B050202020202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B8A3F4-D828-BEAA-B8FA-7186A365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4" y="1826984"/>
            <a:ext cx="10467980" cy="54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НАШИ КЛИЕНТЫ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AFB24C-2057-4BEF-B394-A25B0DA5E621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6/15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554C5776-665C-4946-9DC8-9EA1E81D9D14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26D4F21-4521-4374-8F5F-029F6F889FA6}"/>
              </a:ext>
            </a:extLst>
          </p:cNvPr>
          <p:cNvCxnSpPr>
            <a:cxnSpLocks/>
          </p:cNvCxnSpPr>
          <p:nvPr/>
        </p:nvCxnSpPr>
        <p:spPr>
          <a:xfrm flipV="1">
            <a:off x="5572007" y="3866651"/>
            <a:ext cx="1760821" cy="60414"/>
          </a:xfrm>
          <a:prstGeom prst="line">
            <a:avLst/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3383F2F-9787-41BF-AB8F-B1DEBE8245B7}"/>
              </a:ext>
            </a:extLst>
          </p:cNvPr>
          <p:cNvSpPr txBox="1"/>
          <p:nvPr/>
        </p:nvSpPr>
        <p:spPr>
          <a:xfrm>
            <a:off x="732324" y="1973546"/>
            <a:ext cx="4296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2937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крупные промышленные предприятия мировой корпорации, производящей строительные материалы </a:t>
            </a:r>
          </a:p>
          <a:p>
            <a:pPr algn="just"/>
            <a:r>
              <a:rPr lang="ru-RU" dirty="0">
                <a:solidFill>
                  <a:srgbClr val="2937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в разных субъектах РФ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D75327-719A-45D7-98AB-2A58FBA15458}"/>
              </a:ext>
            </a:extLst>
          </p:cNvPr>
          <p:cNvSpPr txBox="1"/>
          <p:nvPr/>
        </p:nvSpPr>
        <p:spPr>
          <a:xfrm>
            <a:off x="5725859" y="2040403"/>
            <a:ext cx="466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производственные предприятия в составе крупного федерального мясоперерабатывающего холдинга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F83692B-64B2-424C-96A1-1F2247580D1B}"/>
              </a:ext>
            </a:extLst>
          </p:cNvPr>
          <p:cNvSpPr/>
          <p:nvPr/>
        </p:nvSpPr>
        <p:spPr>
          <a:xfrm>
            <a:off x="772736" y="6196463"/>
            <a:ext cx="4927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37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в том числе системообразующее предприятие областного значения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9EF87FE-D8EE-40E8-B830-471E9B767BA6}"/>
              </a:ext>
            </a:extLst>
          </p:cNvPr>
          <p:cNvSpPr txBox="1"/>
          <p:nvPr/>
        </p:nvSpPr>
        <p:spPr>
          <a:xfrm>
            <a:off x="792192" y="4001529"/>
            <a:ext cx="429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крупные торгово- развлекательные центры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F8EED4-158A-4AFA-9128-9C309DE60600}"/>
              </a:ext>
            </a:extLst>
          </p:cNvPr>
          <p:cNvSpPr txBox="1"/>
          <p:nvPr/>
        </p:nvSpPr>
        <p:spPr>
          <a:xfrm>
            <a:off x="636795" y="1232858"/>
            <a:ext cx="4486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7A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ОБРАБАТЫВАЮЩЕЕ ПРОИЗВОДСТВО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9136579-A649-406B-9517-90413812F8B1}"/>
              </a:ext>
            </a:extLst>
          </p:cNvPr>
          <p:cNvSpPr txBox="1"/>
          <p:nvPr/>
        </p:nvSpPr>
        <p:spPr>
          <a:xfrm>
            <a:off x="5572007" y="1221153"/>
            <a:ext cx="385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7A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ПИЩЕВАЯ ПРОМЫШЛЕННОСТЬ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6091D1-E49E-4BD0-A6B5-8E8B54C9410B}"/>
              </a:ext>
            </a:extLst>
          </p:cNvPr>
          <p:cNvSpPr txBox="1"/>
          <p:nvPr/>
        </p:nvSpPr>
        <p:spPr>
          <a:xfrm>
            <a:off x="636795" y="3598210"/>
            <a:ext cx="400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7A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ТОРГОВЛЯ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629BB1-EB58-4EF5-A010-53C07575616D}"/>
              </a:ext>
            </a:extLst>
          </p:cNvPr>
          <p:cNvSpPr txBox="1"/>
          <p:nvPr/>
        </p:nvSpPr>
        <p:spPr>
          <a:xfrm>
            <a:off x="636795" y="5748899"/>
            <a:ext cx="419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7A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ЖКХ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60DFEE-E01A-4ECA-8D40-73A78FB73490}"/>
              </a:ext>
            </a:extLst>
          </p:cNvPr>
          <p:cNvSpPr txBox="1"/>
          <p:nvPr/>
        </p:nvSpPr>
        <p:spPr>
          <a:xfrm>
            <a:off x="5600277" y="6381082"/>
            <a:ext cx="340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7A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И ДРУГИЕ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D234C6D-A5BE-438D-ACBF-0CF241E7E020}"/>
              </a:ext>
            </a:extLst>
          </p:cNvPr>
          <p:cNvSpPr txBox="1"/>
          <p:nvPr/>
        </p:nvSpPr>
        <p:spPr>
          <a:xfrm>
            <a:off x="636795" y="4887434"/>
            <a:ext cx="402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F7A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РАСТЕНИЕВОДСТВО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8D839E-8FEA-48C3-85D6-A4444CFA25E9}"/>
              </a:ext>
            </a:extLst>
          </p:cNvPr>
          <p:cNvSpPr txBox="1"/>
          <p:nvPr/>
        </p:nvSpPr>
        <p:spPr>
          <a:xfrm>
            <a:off x="792192" y="5339958"/>
            <a:ext cx="402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тепличное хозяйство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7F289A-8157-45B2-B7E6-56FB9B57A275}"/>
              </a:ext>
            </a:extLst>
          </p:cNvPr>
          <p:cNvSpPr txBox="1"/>
          <p:nvPr/>
        </p:nvSpPr>
        <p:spPr>
          <a:xfrm>
            <a:off x="5725859" y="4720830"/>
            <a:ext cx="454372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293771"/>
                </a:solidFill>
                <a:latin typeface="Century Gothic" panose="020B0502020202020204"/>
              </a:defRPr>
            </a:lvl1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Заводы, входящие в крупный холдинг по добыче полезных ископаемых для дорожного, нефтегазового, промышленного и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гражданского строительства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AC0906-269B-4DCC-89DC-9F56053F66EF}"/>
              </a:ext>
            </a:extLst>
          </p:cNvPr>
          <p:cNvSpPr txBox="1"/>
          <p:nvPr/>
        </p:nvSpPr>
        <p:spPr>
          <a:xfrm>
            <a:off x="5600277" y="3491954"/>
            <a:ext cx="466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defRPr sz="2400">
                <a:solidFill>
                  <a:srgbClr val="F7A913"/>
                </a:solidFill>
                <a:latin typeface="Century Gothic" panose="020B0502020202020204"/>
              </a:defRPr>
            </a:lvl1pPr>
          </a:lstStyle>
          <a:p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и переработка нерудных полезных ископаемых  </a:t>
            </a:r>
          </a:p>
        </p:txBody>
      </p:sp>
    </p:spTree>
    <p:extLst>
      <p:ext uri="{BB962C8B-B14F-4D97-AF65-F5344CB8AC3E}">
        <p14:creationId xmlns:p14="http://schemas.microsoft.com/office/powerpoint/2010/main" val="98536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A116CC79-7AAE-4B7F-9A6C-5C757BDDD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637216"/>
              </p:ext>
            </p:extLst>
          </p:nvPr>
        </p:nvGraphicFramePr>
        <p:xfrm>
          <a:off x="193917" y="2586375"/>
          <a:ext cx="10772449" cy="468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2AF3BFDE-1E52-4094-B068-B1BD06596506}"/>
              </a:ext>
            </a:extLst>
          </p:cNvPr>
          <p:cNvSpPr/>
          <p:nvPr/>
        </p:nvSpPr>
        <p:spPr>
          <a:xfrm rot="15218837">
            <a:off x="2869508" y="396100"/>
            <a:ext cx="1647589" cy="2759889"/>
          </a:xfrm>
          <a:prstGeom prst="triangle">
            <a:avLst/>
          </a:prstGeom>
          <a:gradFill>
            <a:gsLst>
              <a:gs pos="50000">
                <a:srgbClr val="FCE18F"/>
              </a:gs>
              <a:gs pos="20000">
                <a:srgbClr val="F7A913"/>
              </a:gs>
              <a:gs pos="77000">
                <a:srgbClr val="FFFFFF"/>
              </a:gs>
            </a:gsLst>
            <a:lin ang="4800000" scaled="0"/>
          </a:gra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4BFF8B2-9ACB-4AA2-A4F1-9341A0741BD4}"/>
              </a:ext>
            </a:extLst>
          </p:cNvPr>
          <p:cNvSpPr/>
          <p:nvPr/>
        </p:nvSpPr>
        <p:spPr>
          <a:xfrm>
            <a:off x="193917" y="1251045"/>
            <a:ext cx="69211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1231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614</a:t>
            </a:r>
            <a:r>
              <a:rPr lang="ru-RU" dirty="0">
                <a:solidFill>
                  <a:srgbClr val="1231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 кВтч                        </a:t>
            </a:r>
            <a:r>
              <a:rPr lang="ru-RU" sz="6600" b="1" dirty="0">
                <a:solidFill>
                  <a:srgbClr val="1231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643</a:t>
            </a:r>
            <a:r>
              <a:rPr lang="ru-RU" dirty="0">
                <a:solidFill>
                  <a:srgbClr val="1231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 </a:t>
            </a:r>
            <a:r>
              <a:rPr lang="ru-RU" dirty="0" err="1">
                <a:solidFill>
                  <a:srgbClr val="1231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кВтч</a:t>
            </a:r>
            <a:r>
              <a:rPr lang="ru-RU" dirty="0">
                <a:solidFill>
                  <a:srgbClr val="1231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</a:t>
            </a:r>
            <a:endParaRPr lang="ru-RU" sz="4000" dirty="0">
              <a:solidFill>
                <a:srgbClr val="12317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2879834" y="183677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ОБЪЁМ ПОЛЕЗНОГО ОТПУСКА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B4794D-CD0F-436E-ACC9-B21A4C2DA440}"/>
              </a:ext>
            </a:extLst>
          </p:cNvPr>
          <p:cNvSpPr txBox="1"/>
          <p:nvPr/>
        </p:nvSpPr>
        <p:spPr>
          <a:xfrm>
            <a:off x="10066329" y="2727161"/>
            <a:ext cx="769763" cy="211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72" dirty="0">
                <a:solidFill>
                  <a:srgbClr val="293771"/>
                </a:solidFill>
              </a:rPr>
              <a:t>(ожидание)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78EB5B1-43E7-4557-A9AD-4FD437E1FE81}"/>
              </a:ext>
            </a:extLst>
          </p:cNvPr>
          <p:cNvSpPr/>
          <p:nvPr/>
        </p:nvSpPr>
        <p:spPr>
          <a:xfrm>
            <a:off x="534922" y="906180"/>
            <a:ext cx="1879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7A91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</a:t>
            </a:r>
            <a:endParaRPr lang="ru-RU" sz="1600" dirty="0">
              <a:solidFill>
                <a:srgbClr val="F7A91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4A6EA16-4021-47C5-9932-9B6ACAAEA94D}"/>
              </a:ext>
            </a:extLst>
          </p:cNvPr>
          <p:cNvSpPr/>
          <p:nvPr/>
        </p:nvSpPr>
        <p:spPr>
          <a:xfrm>
            <a:off x="4191107" y="978059"/>
            <a:ext cx="1326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7A91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</a:t>
            </a:r>
            <a:endParaRPr lang="ru-RU" sz="1600" dirty="0">
              <a:solidFill>
                <a:srgbClr val="F7A91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D43694-E9CB-4C71-A841-F505BCAA258C}"/>
              </a:ext>
            </a:extLst>
          </p:cNvPr>
          <p:cNvSpPr txBox="1"/>
          <p:nvPr/>
        </p:nvSpPr>
        <p:spPr>
          <a:xfrm>
            <a:off x="7025943" y="921982"/>
            <a:ext cx="34302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1"/>
              </a:spcBef>
            </a:pPr>
            <a:r>
              <a:rPr lang="ru-RU" sz="1600" dirty="0">
                <a:solidFill>
                  <a:srgbClr val="12317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Рост объема полезного отпуска электроэнергии в статусе НЭСК на</a:t>
            </a:r>
            <a:r>
              <a:rPr lang="ru-RU" sz="16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5 %</a:t>
            </a:r>
            <a:r>
              <a:rPr lang="ru-RU" sz="16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к предыдущему году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DDC893-563F-41F3-978D-8B107D3F14B3}"/>
              </a:ext>
            </a:extLst>
          </p:cNvPr>
          <p:cNvSpPr txBox="1"/>
          <p:nvPr/>
        </p:nvSpPr>
        <p:spPr>
          <a:xfrm>
            <a:off x="7733438" y="5909728"/>
            <a:ext cx="2644824" cy="94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78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объём полезного отпуска электроэнергии </a:t>
            </a:r>
          </a:p>
          <a:p>
            <a:pPr algn="r"/>
            <a:r>
              <a:rPr lang="ru-RU" sz="1378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статусе НЭСК, </a:t>
            </a:r>
          </a:p>
          <a:p>
            <a:pPr algn="r"/>
            <a:r>
              <a:rPr lang="ru-RU" sz="1378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 </a:t>
            </a:r>
            <a:r>
              <a:rPr lang="ru-RU" sz="1378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кВт∙ч</a:t>
            </a:r>
            <a:endParaRPr lang="ru-RU" sz="1378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39375A-CA65-4489-BEA5-1976EC497F4D}"/>
              </a:ext>
            </a:extLst>
          </p:cNvPr>
          <p:cNvSpPr txBox="1"/>
          <p:nvPr/>
        </p:nvSpPr>
        <p:spPr>
          <a:xfrm>
            <a:off x="63907" y="24819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F11EC0-6C1B-4C44-BCA6-12D1D70D874E}"/>
              </a:ext>
            </a:extLst>
          </p:cNvPr>
          <p:cNvSpPr txBox="1"/>
          <p:nvPr/>
        </p:nvSpPr>
        <p:spPr>
          <a:xfrm>
            <a:off x="955996" y="24819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A8BA37-99DE-4F84-864C-7F6F8E248067}"/>
              </a:ext>
            </a:extLst>
          </p:cNvPr>
          <p:cNvSpPr txBox="1"/>
          <p:nvPr/>
        </p:nvSpPr>
        <p:spPr>
          <a:xfrm>
            <a:off x="1895270" y="24819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9204C0-84DC-43E8-BB8B-0245483CDD96}"/>
              </a:ext>
            </a:extLst>
          </p:cNvPr>
          <p:cNvSpPr txBox="1"/>
          <p:nvPr/>
        </p:nvSpPr>
        <p:spPr>
          <a:xfrm>
            <a:off x="2797333" y="2485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89A040-0D69-4540-9CDC-01A8F664A79C}"/>
              </a:ext>
            </a:extLst>
          </p:cNvPr>
          <p:cNvSpPr txBox="1"/>
          <p:nvPr/>
        </p:nvSpPr>
        <p:spPr>
          <a:xfrm>
            <a:off x="3725259" y="25111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E3D1AE-86A1-4DCF-B0F4-49C93857CB77}"/>
              </a:ext>
            </a:extLst>
          </p:cNvPr>
          <p:cNvSpPr txBox="1"/>
          <p:nvPr/>
        </p:nvSpPr>
        <p:spPr>
          <a:xfrm>
            <a:off x="4616494" y="249386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17439F-8C63-46FC-B50D-1B1E9A8FE83E}"/>
              </a:ext>
            </a:extLst>
          </p:cNvPr>
          <p:cNvSpPr txBox="1"/>
          <p:nvPr/>
        </p:nvSpPr>
        <p:spPr>
          <a:xfrm>
            <a:off x="5515116" y="25111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3A50F3-0F53-486E-B75B-39BF4484BE2B}"/>
              </a:ext>
            </a:extLst>
          </p:cNvPr>
          <p:cNvSpPr txBox="1"/>
          <p:nvPr/>
        </p:nvSpPr>
        <p:spPr>
          <a:xfrm>
            <a:off x="6413707" y="25111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8CCE51-3B01-4D3A-891F-9A2CED61C0DE}"/>
              </a:ext>
            </a:extLst>
          </p:cNvPr>
          <p:cNvSpPr txBox="1"/>
          <p:nvPr/>
        </p:nvSpPr>
        <p:spPr>
          <a:xfrm>
            <a:off x="8251033" y="25106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5" name="Прямоугольный треугольник 24">
            <a:extLst>
              <a:ext uri="{FF2B5EF4-FFF2-40B4-BE49-F238E27FC236}">
                <a16:creationId xmlns:a16="http://schemas.microsoft.com/office/drawing/2014/main" id="{60261A03-C147-48C4-A764-D3631B708F10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0D81F-0FA3-4AAB-9BF7-6F4295E68CF7}"/>
              </a:ext>
            </a:extLst>
          </p:cNvPr>
          <p:cNvSpPr txBox="1"/>
          <p:nvPr/>
        </p:nvSpPr>
        <p:spPr>
          <a:xfrm>
            <a:off x="7377580" y="25106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FBA60-B9AD-466C-97D0-D6D2D762C4B2}"/>
              </a:ext>
            </a:extLst>
          </p:cNvPr>
          <p:cNvSpPr txBox="1"/>
          <p:nvPr/>
        </p:nvSpPr>
        <p:spPr>
          <a:xfrm>
            <a:off x="9167707" y="250240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F45714D-67F4-4DF0-BD18-84985866785C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7/15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99AC39-C497-F84B-1B36-10AEC18F28C7}"/>
              </a:ext>
            </a:extLst>
          </p:cNvPr>
          <p:cNvSpPr txBox="1"/>
          <p:nvPr/>
        </p:nvSpPr>
        <p:spPr>
          <a:xfrm>
            <a:off x="10029449" y="25031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25924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F3A63-142E-4CFD-B617-7F8207F6E77F}"/>
              </a:ext>
            </a:extLst>
          </p:cNvPr>
          <p:cNvSpPr txBox="1"/>
          <p:nvPr/>
        </p:nvSpPr>
        <p:spPr>
          <a:xfrm>
            <a:off x="697583" y="183677"/>
            <a:ext cx="98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irce Bold" panose="020B0602020203020203" pitchFamily="34" charset="-52"/>
                <a:cs typeface="Arial" panose="020B0604020202020204" pitchFamily="34" charset="0"/>
              </a:rPr>
              <a:t>СТРУКТУРА ОБЪЁМА ПОЛЕЗНОГО ОТПУСКА по регионам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AFB24C-2057-4BEF-B394-A25B0DA5E621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8/15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554C5776-665C-4946-9DC8-9EA1E81D9D14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B41FF67-6E60-4623-8D70-1C06D736D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687385"/>
              </p:ext>
            </p:extLst>
          </p:nvPr>
        </p:nvGraphicFramePr>
        <p:xfrm>
          <a:off x="-1115855" y="461360"/>
          <a:ext cx="11723396" cy="701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1FB2F18-2605-4BD4-8C24-5985853AB804}"/>
              </a:ext>
            </a:extLst>
          </p:cNvPr>
          <p:cNvSpPr txBox="1"/>
          <p:nvPr/>
        </p:nvSpPr>
        <p:spPr>
          <a:xfrm>
            <a:off x="4745843" y="4181799"/>
            <a:ext cx="212676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объем полезного отпуска э/э</a:t>
            </a:r>
          </a:p>
          <a:p>
            <a:pPr algn="ctr"/>
            <a:r>
              <a:rPr lang="ru-RU" sz="1700" dirty="0">
                <a:solidFill>
                  <a:srgbClr val="29377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в 2022 году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33F54-A445-E0C8-1D6C-8D429C3090C2}"/>
              </a:ext>
            </a:extLst>
          </p:cNvPr>
          <p:cNvSpPr txBox="1"/>
          <p:nvPr/>
        </p:nvSpPr>
        <p:spPr>
          <a:xfrm>
            <a:off x="4219523" y="3648918"/>
            <a:ext cx="2252768" cy="2618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rgbClr val="29377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4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B27E075-E436-412F-9D43-BCF6D6AE49AF}"/>
              </a:ext>
            </a:extLst>
          </p:cNvPr>
          <p:cNvSpPr/>
          <p:nvPr/>
        </p:nvSpPr>
        <p:spPr>
          <a:xfrm>
            <a:off x="5797616" y="5857186"/>
            <a:ext cx="47451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highlight>
                  <a:srgbClr val="FFFFFF"/>
                </a:highlight>
                <a:latin typeface="Century Gothic" panose="020B0502020202020204"/>
              </a:rPr>
              <a:t>юридическая и консультационная поддержка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b="1" dirty="0">
              <a:solidFill>
                <a:srgbClr val="293771"/>
              </a:solidFill>
              <a:highlight>
                <a:srgbClr val="FFFFFF"/>
              </a:highlight>
              <a:latin typeface="Century Gothic" panose="020B0502020202020204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highlight>
                  <a:srgbClr val="FFFFFF"/>
                </a:highlight>
                <a:latin typeface="Century Gothic" panose="020B0502020202020204"/>
              </a:rPr>
              <a:t>помощь в подготовке заявлений</a:t>
            </a:r>
            <a:r>
              <a:rPr lang="ru-RU" sz="1200" dirty="0">
                <a:solidFill>
                  <a:srgbClr val="293771"/>
                </a:solidFill>
                <a:highlight>
                  <a:srgbClr val="FFFFFF"/>
                </a:highlight>
                <a:latin typeface="Century Gothic" panose="020B0502020202020204"/>
              </a:rPr>
              <a:t> (жалоб) в ФАС РФ, сетевые компании, инфраструктурные организации ОРЭМ и др., формирование необходимого пакета документов.</a:t>
            </a:r>
          </a:p>
          <a:p>
            <a:pPr algn="just"/>
            <a:endParaRPr lang="ru-RU" sz="1200" dirty="0">
              <a:solidFill>
                <a:srgbClr val="293771"/>
              </a:solidFill>
              <a:highlight>
                <a:srgbClr val="FFFFFF"/>
              </a:highlight>
              <a:latin typeface="Century Gothic" panose="020B0502020202020204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93082ED-B21B-4464-95C7-8E434E3B32AC}"/>
              </a:ext>
            </a:extLst>
          </p:cNvPr>
          <p:cNvSpPr/>
          <p:nvPr/>
        </p:nvSpPr>
        <p:spPr>
          <a:xfrm>
            <a:off x="6276641" y="5276374"/>
            <a:ext cx="4147686" cy="528872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irce Bold" panose="020B0602020203020203" pitchFamily="34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9DD4B9A-8359-4C4C-B888-75400F1723A1}"/>
              </a:ext>
            </a:extLst>
          </p:cNvPr>
          <p:cNvSpPr/>
          <p:nvPr/>
        </p:nvSpPr>
        <p:spPr>
          <a:xfrm>
            <a:off x="764291" y="4117389"/>
            <a:ext cx="4199818" cy="528871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irce Bold" panose="020B0602020203020203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9BCC5-6209-492D-B075-82ADBE017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32" y="0"/>
            <a:ext cx="10347981" cy="725425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BCEEFB1-D9BD-4EC8-AC7E-D7D82E5D13A7}"/>
              </a:ext>
            </a:extLst>
          </p:cNvPr>
          <p:cNvSpPr/>
          <p:nvPr/>
        </p:nvSpPr>
        <p:spPr>
          <a:xfrm>
            <a:off x="819175" y="878657"/>
            <a:ext cx="4226087" cy="530939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irce Bold" panose="020B0602020203020203" pitchFamily="34" charset="-52"/>
              </a:rPr>
              <a:t>НАДЕЖНОСТЬ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E26ED79-B342-49BC-8FEA-4AAE15885FFD}"/>
              </a:ext>
            </a:extLst>
          </p:cNvPr>
          <p:cNvSpPr/>
          <p:nvPr/>
        </p:nvSpPr>
        <p:spPr>
          <a:xfrm>
            <a:off x="6319288" y="808090"/>
            <a:ext cx="4125000" cy="530939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irce Bold" panose="020B0602020203020203" pitchFamily="34" charset="-52"/>
              </a:rPr>
              <a:t>ВЫВОД НА ОРЭМ, </a:t>
            </a:r>
            <a:r>
              <a:rPr lang="ru-RU" sz="1200" b="1" dirty="0">
                <a:latin typeface="Circe Bold" panose="020B0602020203020203" pitchFamily="34" charset="-52"/>
              </a:rPr>
              <a:t>создание</a:t>
            </a:r>
            <a:r>
              <a:rPr lang="ru-RU" b="1" dirty="0">
                <a:latin typeface="Circe Bold" panose="020B0602020203020203" pitchFamily="34" charset="-52"/>
              </a:rPr>
              <a:t> АИИС КУЭ</a:t>
            </a:r>
          </a:p>
          <a:p>
            <a:pPr algn="ctr"/>
            <a:endParaRPr lang="ru-RU" b="1" dirty="0">
              <a:latin typeface="Circe Bold" panose="020B0602020203020203" pitchFamily="34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0385D3-6E63-463F-8B9D-E3C55C89CD2A}"/>
              </a:ext>
            </a:extLst>
          </p:cNvPr>
          <p:cNvSpPr txBox="1"/>
          <p:nvPr/>
        </p:nvSpPr>
        <p:spPr>
          <a:xfrm>
            <a:off x="392518" y="1553941"/>
            <a:ext cx="4971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17 лет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на рынке электроэнергии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13 лет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динамичного развития в качестве НЭСК;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уникальность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 совмещения деятельностей ГП и НЭСК. Мы знаем все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недостатки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, тонкости и подводные камни ГП, поэтому можем дать потребителю то,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чего ему не хватает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 (условия, скидки, персональные предложения);</a:t>
            </a:r>
            <a:endParaRPr lang="ru-RU" sz="1200" dirty="0">
              <a:solidFill>
                <a:srgbClr val="293771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финансовая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стабильность;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опыт работы в различных субъектах РФ, в том числе обладающих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специфическими особенностями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 в области функционирования рынка электроэнергии.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AFB24C-2057-4BEF-B394-A25B0DA5E621}"/>
              </a:ext>
            </a:extLst>
          </p:cNvPr>
          <p:cNvSpPr/>
          <p:nvPr/>
        </p:nvSpPr>
        <p:spPr>
          <a:xfrm>
            <a:off x="9637986" y="6842747"/>
            <a:ext cx="1053827" cy="716928"/>
          </a:xfrm>
          <a:prstGeom prst="rect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9/15</a:t>
            </a: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:a16="http://schemas.microsoft.com/office/drawing/2014/main" id="{554C5776-665C-4946-9DC8-9EA1E81D9D14}"/>
              </a:ext>
            </a:extLst>
          </p:cNvPr>
          <p:cNvSpPr/>
          <p:nvPr/>
        </p:nvSpPr>
        <p:spPr>
          <a:xfrm rot="16200000">
            <a:off x="8796922" y="6718611"/>
            <a:ext cx="716928" cy="965200"/>
          </a:xfrm>
          <a:prstGeom prst="rtTriangle">
            <a:avLst/>
          </a:prstGeom>
          <a:solidFill>
            <a:srgbClr val="293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8C2B5-3A64-40A6-A9CC-91558BD4B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" y="724134"/>
            <a:ext cx="914388" cy="9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BDD145-C5A4-443F-95F5-80DD325D6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75" y="729416"/>
            <a:ext cx="914387" cy="900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2B88A44-ED0B-4182-8E9E-7528C03A8828}"/>
              </a:ext>
            </a:extLst>
          </p:cNvPr>
          <p:cNvSpPr txBox="1"/>
          <p:nvPr/>
        </p:nvSpPr>
        <p:spPr>
          <a:xfrm>
            <a:off x="5667422" y="1574304"/>
            <a:ext cx="4803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вывод на оптовый рынок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электроэнергии (мощности) (ОРЭМ)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за счет средств  ООО «РГМЭК»; 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создание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АИИС КУЭ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для Потребителя собственными силами;</a:t>
            </a:r>
            <a:endParaRPr lang="ru-RU" sz="1200" dirty="0">
              <a:solidFill>
                <a:srgbClr val="293771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эффективный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энерготрейдинг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позволяет покупать электроэнергию на ОРЭМ по более низкой цене;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err="1">
                <a:solidFill>
                  <a:srgbClr val="293771"/>
                </a:solidFill>
                <a:latin typeface="Century Gothic" panose="020B0502020202020204" pitchFamily="34" charset="0"/>
              </a:rPr>
              <a:t>энергоконсалтинг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по вопросам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технологического присоединения (ТП)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1086952-B7CC-4BAC-9ADA-665099E88B85}"/>
              </a:ext>
            </a:extLst>
          </p:cNvPr>
          <p:cNvGrpSpPr/>
          <p:nvPr/>
        </p:nvGrpSpPr>
        <p:grpSpPr>
          <a:xfrm>
            <a:off x="-23938" y="3931825"/>
            <a:ext cx="4680344" cy="900000"/>
            <a:chOff x="77831" y="2904162"/>
            <a:chExt cx="4680344" cy="9000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EED0FA-EBEE-4F52-AEAC-320B27D4ACB0}"/>
                </a:ext>
              </a:extLst>
            </p:cNvPr>
            <p:cNvSpPr txBox="1"/>
            <p:nvPr/>
          </p:nvSpPr>
          <p:spPr>
            <a:xfrm>
              <a:off x="1276724" y="3062502"/>
              <a:ext cx="3481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ОПТИМИЗАЦИЯ ЗАТРАТ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Circe Bold" panose="020B0602020203020203" pitchFamily="34" charset="-52"/>
                </a:rPr>
                <a:t>НА ЭНЕРГОСНАБЖЕНИЕ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D13D2AC-B183-45CB-9739-6BEF5134F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1" y="2904162"/>
              <a:ext cx="914389" cy="900000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B4C698E-D294-4B4B-A07A-B655E6CC89D5}"/>
              </a:ext>
            </a:extLst>
          </p:cNvPr>
          <p:cNvSpPr txBox="1"/>
          <p:nvPr/>
        </p:nvSpPr>
        <p:spPr>
          <a:xfrm>
            <a:off x="386225" y="4771479"/>
            <a:ext cx="53024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прозрачное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ценообразование;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взаимовыгодные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 договорные условия;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индивидуальные условия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оплаты (при необходимости);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предоставление 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рассрочек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 платежей (без начисления пеней);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консалтинг по вопросам ценообразования: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анализ причин изменения цены на электроэнергию;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оптимизация графиков потребления;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разработка возможных путей к снижению цены;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гарантия, цена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на электроэнергию, предлагаемая ООО«РГМЭК» (НЭСК),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гарантированно ниже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 и привлекательнее цен прочих ЭСК.</a:t>
            </a:r>
            <a:endParaRPr lang="ru-RU" sz="1200" dirty="0">
              <a:solidFill>
                <a:srgbClr val="293771"/>
              </a:solidFill>
              <a:latin typeface="Century Gothic" panose="020B0502020202020204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22B8D0B-0072-459A-B7F5-464FA8562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72" y="757352"/>
            <a:ext cx="914389" cy="90000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E0B7819-85B9-488D-BFCB-48D008339FF5}"/>
              </a:ext>
            </a:extLst>
          </p:cNvPr>
          <p:cNvSpPr/>
          <p:nvPr/>
        </p:nvSpPr>
        <p:spPr>
          <a:xfrm>
            <a:off x="6018401" y="3594524"/>
            <a:ext cx="4425887" cy="528872"/>
          </a:xfrm>
          <a:prstGeom prst="rect">
            <a:avLst/>
          </a:prstGeom>
          <a:solidFill>
            <a:srgbClr val="2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irce Bold" panose="020B0602020203020203" pitchFamily="34" charset="-52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E5737A-7FA4-4468-AF64-960815981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699" y="3536858"/>
            <a:ext cx="798994" cy="786796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4F936AF-6CCD-47DF-8F50-8C0FD550893E}"/>
              </a:ext>
            </a:extLst>
          </p:cNvPr>
          <p:cNvSpPr/>
          <p:nvPr/>
        </p:nvSpPr>
        <p:spPr>
          <a:xfrm>
            <a:off x="5727704" y="4206584"/>
            <a:ext cx="4745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уменьшение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временных затрат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 при помощи применения ЭДО (электронного документооборота);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293771"/>
              </a:solidFill>
              <a:latin typeface="Century Gothic" panose="020B0502020202020204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снижение времени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/>
              </a:rPr>
              <a:t> согласования и подписания 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/>
              </a:rPr>
              <a:t>документов; </a:t>
            </a:r>
            <a:r>
              <a:rPr lang="ru-RU" sz="1200" b="1" dirty="0">
                <a:solidFill>
                  <a:srgbClr val="293771"/>
                </a:solidFill>
                <a:latin typeface="Century Gothic" panose="020B0502020202020204" pitchFamily="34" charset="0"/>
              </a:rPr>
              <a:t>сокращение</a:t>
            </a:r>
            <a:r>
              <a:rPr lang="ru-RU" sz="1200" dirty="0">
                <a:solidFill>
                  <a:srgbClr val="293771"/>
                </a:solidFill>
                <a:latin typeface="Century Gothic" panose="020B0502020202020204" pitchFamily="34" charset="0"/>
              </a:rPr>
              <a:t> договорной работы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64CC99-891A-4727-8D3A-2128799D5D46}"/>
              </a:ext>
            </a:extLst>
          </p:cNvPr>
          <p:cNvSpPr txBox="1"/>
          <p:nvPr/>
        </p:nvSpPr>
        <p:spPr>
          <a:xfrm>
            <a:off x="6856401" y="3573703"/>
            <a:ext cx="331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irce Bold" panose="020B0602020203020203" pitchFamily="34" charset="-52"/>
              </a:rPr>
              <a:t>ОПТИМИЗАЦИЯ ВРЕМЕННЫХ ЗАТРАТ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08829B2-1390-46FB-B42A-AEB07625A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75" y="5207126"/>
            <a:ext cx="914389" cy="9000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CD77C64-AA4F-4D12-A299-CB96D875AA27}"/>
              </a:ext>
            </a:extLst>
          </p:cNvPr>
          <p:cNvSpPr txBox="1"/>
          <p:nvPr/>
        </p:nvSpPr>
        <p:spPr>
          <a:xfrm>
            <a:off x="6690849" y="5272411"/>
            <a:ext cx="331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irce Bold" panose="020B0602020203020203" pitchFamily="34" charset="-52"/>
              </a:rPr>
              <a:t>УРЕГУЛИРОВАНИЕ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Circe Bold" panose="020B0602020203020203" pitchFamily="34" charset="-52"/>
              </a:rPr>
              <a:t>РАЗНОГЛАСИЙ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9F9C83-D062-4EF5-9108-145611F4B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501" y="124391"/>
            <a:ext cx="987027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266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0E57C4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Ион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tint val="100000"/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0E57C4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Ион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tint val="100000"/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3780</TotalTime>
  <Words>1199</Words>
  <Application>Microsoft Office PowerPoint</Application>
  <PresentationFormat>Произвольный</PresentationFormat>
  <Paragraphs>303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Century Gothic</vt:lpstr>
      <vt:lpstr>Circe Bold</vt:lpstr>
      <vt:lpstr>Circe Extra Bold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 Lisina</dc:creator>
  <cp:lastModifiedBy>Медведева Анастасия Алексеевна</cp:lastModifiedBy>
  <cp:revision>304</cp:revision>
  <cp:lastPrinted>2023-01-25T08:59:01Z</cp:lastPrinted>
  <dcterms:created xsi:type="dcterms:W3CDTF">2019-07-19T15:10:02Z</dcterms:created>
  <dcterms:modified xsi:type="dcterms:W3CDTF">2023-01-25T09:00:05Z</dcterms:modified>
</cp:coreProperties>
</file>